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6" r:id="rId11"/>
    <p:sldId id="268" r:id="rId12"/>
    <p:sldId id="267" r:id="rId13"/>
    <p:sldId id="269"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D7049F-EE48-530B-4063-4ECF06737A1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43EA32A-CE05-6010-BD07-903DDBF91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1B2FD42-0696-4AF6-0F43-E1E40336562E}"/>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5" name="Symbol zastępczy stopki 4">
            <a:extLst>
              <a:ext uri="{FF2B5EF4-FFF2-40B4-BE49-F238E27FC236}">
                <a16:creationId xmlns:a16="http://schemas.microsoft.com/office/drawing/2014/main" id="{B55FFB92-ADB7-4101-788A-6A90B5560AE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4D6D77-495B-33F9-75BC-113DED5A1E58}"/>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321569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44E5FA-4128-6B2A-39F0-15E52B67E5E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9CBDE37-3A78-FD55-718C-2CFC0641A11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1E6CF40-501E-E5DB-5624-7C1DEAA12540}"/>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5" name="Symbol zastępczy stopki 4">
            <a:extLst>
              <a:ext uri="{FF2B5EF4-FFF2-40B4-BE49-F238E27FC236}">
                <a16:creationId xmlns:a16="http://schemas.microsoft.com/office/drawing/2014/main" id="{C700A519-E4E9-D059-6FF6-FAC2B23FEF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2E6A562-F52A-DDAC-2D54-2494AEC83717}"/>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372240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57FE52C-A912-D75F-0026-BBDE78F39F7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FAFC862-0E6B-3E9C-A99A-9C7340C3631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EA5A55-230C-9136-B748-4066D14E2F66}"/>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5" name="Symbol zastępczy stopki 4">
            <a:extLst>
              <a:ext uri="{FF2B5EF4-FFF2-40B4-BE49-F238E27FC236}">
                <a16:creationId xmlns:a16="http://schemas.microsoft.com/office/drawing/2014/main" id="{48A51CFD-FADE-9443-BB85-78D18E3ADE7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84406DA-D667-AE67-CE27-694343E3F66D}"/>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64947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38FECB-DE30-7CBA-A431-1BCCE60E8DB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187F2C8-C588-8557-4060-06CD83AFAA5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8A46EBD-6709-340E-C737-4087942E2EAB}"/>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5" name="Symbol zastępczy stopki 4">
            <a:extLst>
              <a:ext uri="{FF2B5EF4-FFF2-40B4-BE49-F238E27FC236}">
                <a16:creationId xmlns:a16="http://schemas.microsoft.com/office/drawing/2014/main" id="{C3294E55-1475-4A0A-6A26-7B9584CC70A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84566A3-064D-C512-B574-5529D55EA0FB}"/>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6336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8E9F28-5361-F594-4D95-17651542C50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A61B507-5914-AC59-6048-E9BC11B61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503D5C4-8C5B-392D-CA9E-57B50E6F0ABA}"/>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5" name="Symbol zastępczy stopki 4">
            <a:extLst>
              <a:ext uri="{FF2B5EF4-FFF2-40B4-BE49-F238E27FC236}">
                <a16:creationId xmlns:a16="http://schemas.microsoft.com/office/drawing/2014/main" id="{07DD4AFE-FE44-FA21-5F44-0DA6C33482A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CE97885-0359-6F03-F821-3F0AD556B1D3}"/>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278726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231594-F2A8-79E2-8678-A0204855171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BCA7DDE-EC9C-E839-3D15-EAAC5D8E72A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4CA0192-AB04-1100-6077-C659C333399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18996EC-8684-6030-DFA2-A2F85E0C7C31}"/>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6" name="Symbol zastępczy stopki 5">
            <a:extLst>
              <a:ext uri="{FF2B5EF4-FFF2-40B4-BE49-F238E27FC236}">
                <a16:creationId xmlns:a16="http://schemas.microsoft.com/office/drawing/2014/main" id="{9F40B0E0-7E79-ADFE-A062-1C0A34B751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147C92B-5E22-B921-BC3D-B717D89B130A}"/>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203616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5CED66-2528-08E8-CAFF-E14A2921F12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C953A5F-11D7-55FE-8F5B-875EDC8CC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43547AF-B740-E752-44F3-D6B98E6F625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1E94BAE-6B2B-9D50-4192-FA9D40657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A43601E-CEA5-1F86-AE20-373F52995D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3399B4C-9F63-6794-897B-7A4F4C5C2F05}"/>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8" name="Symbol zastępczy stopki 7">
            <a:extLst>
              <a:ext uri="{FF2B5EF4-FFF2-40B4-BE49-F238E27FC236}">
                <a16:creationId xmlns:a16="http://schemas.microsoft.com/office/drawing/2014/main" id="{362FE09D-DDCB-5C9C-1565-EF91DCB4110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1A43569-080D-96BC-3ED3-F9124A6BBF54}"/>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278878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0A3B3D-A361-3CA4-07EC-E5FE1CB7BBA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4D453E8-4B63-0570-5F57-36CE343D59FF}"/>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4" name="Symbol zastępczy stopki 3">
            <a:extLst>
              <a:ext uri="{FF2B5EF4-FFF2-40B4-BE49-F238E27FC236}">
                <a16:creationId xmlns:a16="http://schemas.microsoft.com/office/drawing/2014/main" id="{5F14D4B7-5E56-7601-D17D-E474ACB3158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647BB0B-3491-ADFF-1263-7C224876DDC1}"/>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81800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C9DBBCA-E14A-E301-4F5D-785DA665D442}"/>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3" name="Symbol zastępczy stopki 2">
            <a:extLst>
              <a:ext uri="{FF2B5EF4-FFF2-40B4-BE49-F238E27FC236}">
                <a16:creationId xmlns:a16="http://schemas.microsoft.com/office/drawing/2014/main" id="{EC2273C8-E5ED-D950-C875-AFCD89DB785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6729F3E-CFBA-3D37-5B32-E6A09ADAE7A7}"/>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107640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F38986-CCF7-0645-EFF1-434C069A455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524AA64-8A88-07E8-ADEF-E07E5C279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EEFAAA3-42D0-0642-F3CB-F05B14D2A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F288900-7AFA-C05B-8C8C-F68A8A0EF98C}"/>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6" name="Symbol zastępczy stopki 5">
            <a:extLst>
              <a:ext uri="{FF2B5EF4-FFF2-40B4-BE49-F238E27FC236}">
                <a16:creationId xmlns:a16="http://schemas.microsoft.com/office/drawing/2014/main" id="{02BA94B5-21DF-EAE3-A895-FBD50900530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EBA8E9-8D96-E96A-2CF2-E279FEEACC3C}"/>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194588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8E7B0E-3C9B-CF6B-5945-0490E7C9B16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4798A93-F473-F9B7-301B-1C6FF73F5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E900115-89FF-E49B-7226-CBE0C623C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8252DEB-0379-DE6B-8AA0-3C113F742EE2}"/>
              </a:ext>
            </a:extLst>
          </p:cNvPr>
          <p:cNvSpPr>
            <a:spLocks noGrp="1"/>
          </p:cNvSpPr>
          <p:nvPr>
            <p:ph type="dt" sz="half" idx="10"/>
          </p:nvPr>
        </p:nvSpPr>
        <p:spPr/>
        <p:txBody>
          <a:bodyPr/>
          <a:lstStyle/>
          <a:p>
            <a:fld id="{2A5FAC99-C209-4EC7-9954-6F809FEFC827}" type="datetimeFigureOut">
              <a:rPr lang="pl-PL" smtClean="0"/>
              <a:t>12.03.2023</a:t>
            </a:fld>
            <a:endParaRPr lang="pl-PL"/>
          </a:p>
        </p:txBody>
      </p:sp>
      <p:sp>
        <p:nvSpPr>
          <p:cNvPr id="6" name="Symbol zastępczy stopki 5">
            <a:extLst>
              <a:ext uri="{FF2B5EF4-FFF2-40B4-BE49-F238E27FC236}">
                <a16:creationId xmlns:a16="http://schemas.microsoft.com/office/drawing/2014/main" id="{AFEF8EF2-2240-E468-5AA3-5FA7358FBCA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727C17-5344-7857-1C93-180D5D9F88CC}"/>
              </a:ext>
            </a:extLst>
          </p:cNvPr>
          <p:cNvSpPr>
            <a:spLocks noGrp="1"/>
          </p:cNvSpPr>
          <p:nvPr>
            <p:ph type="sldNum" sz="quarter" idx="12"/>
          </p:nvPr>
        </p:nvSpPr>
        <p:spPr/>
        <p:txBody>
          <a:bodyPr/>
          <a:lstStyle/>
          <a:p>
            <a:fld id="{F10A66E4-3612-4565-BA91-4D08051F8C42}" type="slidenum">
              <a:rPr lang="pl-PL" smtClean="0"/>
              <a:t>‹#›</a:t>
            </a:fld>
            <a:endParaRPr lang="pl-PL"/>
          </a:p>
        </p:txBody>
      </p:sp>
    </p:spTree>
    <p:extLst>
      <p:ext uri="{BB962C8B-B14F-4D97-AF65-F5344CB8AC3E}">
        <p14:creationId xmlns:p14="http://schemas.microsoft.com/office/powerpoint/2010/main" val="87027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90FF608-3679-7C9E-2F2A-0600447E6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717E7A9-C934-36FA-417D-0B3861D70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8923C58-965F-674E-8522-B863BC74E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FAC99-C209-4EC7-9954-6F809FEFC827}" type="datetimeFigureOut">
              <a:rPr lang="pl-PL" smtClean="0"/>
              <a:t>12.03.2023</a:t>
            </a:fld>
            <a:endParaRPr lang="pl-PL"/>
          </a:p>
        </p:txBody>
      </p:sp>
      <p:sp>
        <p:nvSpPr>
          <p:cNvPr id="5" name="Symbol zastępczy stopki 4">
            <a:extLst>
              <a:ext uri="{FF2B5EF4-FFF2-40B4-BE49-F238E27FC236}">
                <a16:creationId xmlns:a16="http://schemas.microsoft.com/office/drawing/2014/main" id="{C567366F-D828-59A7-76C3-341234A68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DEFAC93-9457-C807-C15A-2B97D9FBD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66E4-3612-4565-BA91-4D08051F8C42}" type="slidenum">
              <a:rPr lang="pl-PL" smtClean="0"/>
              <a:t>‹#›</a:t>
            </a:fld>
            <a:endParaRPr lang="pl-PL"/>
          </a:p>
        </p:txBody>
      </p:sp>
    </p:spTree>
    <p:extLst>
      <p:ext uri="{BB962C8B-B14F-4D97-AF65-F5344CB8AC3E}">
        <p14:creationId xmlns:p14="http://schemas.microsoft.com/office/powerpoint/2010/main" val="378330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fif"/></Relationships>
</file>

<file path=ppt/slides/_rels/slide11.xml.rels><?xml version="1.0" encoding="UTF-8" standalone="yes"?>
<Relationships xmlns="http://schemas.openxmlformats.org/package/2006/relationships"><Relationship Id="rId8" Type="http://schemas.openxmlformats.org/officeDocument/2006/relationships/image" Target="../media/image26.jfif"/><Relationship Id="rId3" Type="http://schemas.openxmlformats.org/officeDocument/2006/relationships/image" Target="../media/image21.png"/><Relationship Id="rId7" Type="http://schemas.openxmlformats.org/officeDocument/2006/relationships/image" Target="../media/image25.jf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fif"/><Relationship Id="rId11" Type="http://schemas.openxmlformats.org/officeDocument/2006/relationships/image" Target="../media/image29.jpg"/><Relationship Id="rId5" Type="http://schemas.openxmlformats.org/officeDocument/2006/relationships/image" Target="../media/image23.jfif"/><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75043" cy="1500153"/>
          </a:xfrm>
          <a:prstGeom prst="rect">
            <a:avLst/>
          </a:prstGeom>
        </p:spPr>
      </p:pic>
      <p:pic>
        <p:nvPicPr>
          <p:cNvPr id="5" name="Obraz 4" descr="Obraz zawierający tekst, mężczyzna, krawat, osoba&#10;&#10;Opis wygenerowany automatycznie">
            <a:extLst>
              <a:ext uri="{FF2B5EF4-FFF2-40B4-BE49-F238E27FC236}">
                <a16:creationId xmlns:a16="http://schemas.microsoft.com/office/drawing/2014/main" id="{2B00DE4D-4C9F-EEB0-495D-C81F725EA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063" y="466880"/>
            <a:ext cx="4406016" cy="5994786"/>
          </a:xfrm>
          <a:prstGeom prst="rect">
            <a:avLst/>
          </a:prstGeom>
        </p:spPr>
      </p:pic>
      <p:sp>
        <p:nvSpPr>
          <p:cNvPr id="6" name="pole tekstowe 5">
            <a:extLst>
              <a:ext uri="{FF2B5EF4-FFF2-40B4-BE49-F238E27FC236}">
                <a16:creationId xmlns:a16="http://schemas.microsoft.com/office/drawing/2014/main" id="{70A07A71-A231-6690-FA9B-06E3876B66B2}"/>
              </a:ext>
            </a:extLst>
          </p:cNvPr>
          <p:cNvSpPr txBox="1"/>
          <p:nvPr/>
        </p:nvSpPr>
        <p:spPr>
          <a:xfrm>
            <a:off x="655983" y="2594113"/>
            <a:ext cx="5952635" cy="2308324"/>
          </a:xfrm>
          <a:prstGeom prst="rect">
            <a:avLst/>
          </a:prstGeom>
          <a:noFill/>
        </p:spPr>
        <p:txBody>
          <a:bodyPr wrap="square" rtlCol="0">
            <a:spAutoFit/>
          </a:bodyPr>
          <a:lstStyle/>
          <a:p>
            <a:pPr algn="ctr"/>
            <a:r>
              <a:rPr lang="pl-PL" sz="7200" b="1" dirty="0"/>
              <a:t>Stefan Banach</a:t>
            </a:r>
          </a:p>
          <a:p>
            <a:pPr algn="ctr"/>
            <a:r>
              <a:rPr lang="pl-PL" sz="7200" b="1" dirty="0"/>
              <a:t>(1892-1945)</a:t>
            </a:r>
          </a:p>
        </p:txBody>
      </p:sp>
    </p:spTree>
    <p:extLst>
      <p:ext uri="{BB962C8B-B14F-4D97-AF65-F5344CB8AC3E}">
        <p14:creationId xmlns:p14="http://schemas.microsoft.com/office/powerpoint/2010/main" val="339684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757384" y="1508575"/>
            <a:ext cx="7980216" cy="1631216"/>
          </a:xfrm>
          <a:prstGeom prst="rect">
            <a:avLst/>
          </a:prstGeom>
          <a:noFill/>
        </p:spPr>
        <p:txBody>
          <a:bodyPr wrap="square" rtlCol="0">
            <a:spAutoFit/>
          </a:bodyPr>
          <a:lstStyle/>
          <a:p>
            <a:pPr algn="just"/>
            <a:r>
              <a:rPr lang="pl-PL" sz="2000" dirty="0"/>
              <a:t>W czasie wojny, od 1941 roku, gdy hitlerowcy wkroczyli do Lwowa Stefan Banach podjął pracę karmiciela wszy </a:t>
            </a:r>
            <a:r>
              <a:rPr lang="pl-PL" sz="2000" dirty="0" err="1"/>
              <a:t>Institut</a:t>
            </a:r>
            <a:r>
              <a:rPr lang="pl-PL" sz="2000" dirty="0"/>
              <a:t> </a:t>
            </a:r>
            <a:r>
              <a:rPr lang="pl-PL" sz="2000" dirty="0" err="1"/>
              <a:t>für</a:t>
            </a:r>
            <a:r>
              <a:rPr lang="pl-PL" sz="2000" dirty="0"/>
              <a:t> </a:t>
            </a:r>
            <a:r>
              <a:rPr lang="pl-PL" sz="2000" dirty="0" err="1"/>
              <a:t>Fleckfieber</a:t>
            </a:r>
            <a:r>
              <a:rPr lang="pl-PL" sz="2000" dirty="0"/>
              <a:t> – </a:t>
            </a:r>
            <a:r>
              <a:rPr lang="pl-PL" sz="2000" dirty="0" err="1"/>
              <a:t>und</a:t>
            </a:r>
            <a:r>
              <a:rPr lang="pl-PL" sz="2000" dirty="0"/>
              <a:t> </a:t>
            </a:r>
            <a:r>
              <a:rPr lang="pl-PL" sz="2000" dirty="0" err="1"/>
              <a:t>Virusforschung</a:t>
            </a:r>
            <a:r>
              <a:rPr lang="pl-PL" sz="2000" dirty="0"/>
              <a:t> d. OKH </a:t>
            </a:r>
            <a:r>
              <a:rPr lang="pl-PL" sz="2000" dirty="0" err="1"/>
              <a:t>Dienstelle</a:t>
            </a:r>
            <a:r>
              <a:rPr lang="pl-PL" sz="2000" dirty="0"/>
              <a:t> Lemberg, prof. Rudolfa Weigla. Praca karmiciela wszy trwała do ewakuacji Instytutu na zachód w końcu marca 1944 roku. Dzięki tej pracy Banach zdołał przeżyć II Wojnę Światową.</a:t>
            </a:r>
          </a:p>
        </p:txBody>
      </p:sp>
      <p:pic>
        <p:nvPicPr>
          <p:cNvPr id="5" name="Obraz 4" descr="Obraz zawierający tekst&#10;&#10;Opis wygenerowany automatycznie">
            <a:extLst>
              <a:ext uri="{FF2B5EF4-FFF2-40B4-BE49-F238E27FC236}">
                <a16:creationId xmlns:a16="http://schemas.microsoft.com/office/drawing/2014/main" id="{9324413B-60C2-A52B-4562-79CFB41D0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582" y="402936"/>
            <a:ext cx="2286000" cy="3429000"/>
          </a:xfrm>
          <a:prstGeom prst="rect">
            <a:avLst/>
          </a:prstGeom>
        </p:spPr>
      </p:pic>
      <p:sp>
        <p:nvSpPr>
          <p:cNvPr id="6" name="pole tekstowe 5">
            <a:extLst>
              <a:ext uri="{FF2B5EF4-FFF2-40B4-BE49-F238E27FC236}">
                <a16:creationId xmlns:a16="http://schemas.microsoft.com/office/drawing/2014/main" id="{F2A823F7-7BD5-B4CF-DA1C-416A38D4AE3E}"/>
              </a:ext>
            </a:extLst>
          </p:cNvPr>
          <p:cNvSpPr txBox="1"/>
          <p:nvPr/>
        </p:nvSpPr>
        <p:spPr>
          <a:xfrm>
            <a:off x="5253182" y="4232148"/>
            <a:ext cx="5948218" cy="1938992"/>
          </a:xfrm>
          <a:prstGeom prst="rect">
            <a:avLst/>
          </a:prstGeom>
          <a:noFill/>
        </p:spPr>
        <p:txBody>
          <a:bodyPr wrap="square" rtlCol="0">
            <a:spAutoFit/>
          </a:bodyPr>
          <a:lstStyle/>
          <a:p>
            <a:pPr algn="just"/>
            <a:r>
              <a:rPr lang="pl-PL" sz="2000" dirty="0"/>
              <a:t>Stefan Banach zmarł 31 sierpnia 1945, został pochowany w grobowcu Riedlów na Cmentarzu Łyczakowskim we Lwowie tuż obok grobu Marii Konopnickiej. Jego pogrzeb, w którym wzięły udział tłumy mieszkańców Lwowa, był wielką manifestacją polskiego środowiska naukowego.</a:t>
            </a:r>
          </a:p>
        </p:txBody>
      </p:sp>
      <p:pic>
        <p:nvPicPr>
          <p:cNvPr id="10" name="Obraz 9" descr="Obraz zawierający drzewo, zewnętrzne&#10;&#10;Opis wygenerowany automatycznie">
            <a:extLst>
              <a:ext uri="{FF2B5EF4-FFF2-40B4-BE49-F238E27FC236}">
                <a16:creationId xmlns:a16="http://schemas.microsoft.com/office/drawing/2014/main" id="{794EF415-4859-4A4C-B7A5-181C91661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84" y="3846917"/>
            <a:ext cx="4248727" cy="2821420"/>
          </a:xfrm>
          <a:prstGeom prst="rect">
            <a:avLst/>
          </a:prstGeom>
        </p:spPr>
      </p:pic>
    </p:spTree>
    <p:extLst>
      <p:ext uri="{BB962C8B-B14F-4D97-AF65-F5344CB8AC3E}">
        <p14:creationId xmlns:p14="http://schemas.microsoft.com/office/powerpoint/2010/main" val="40221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5080000" y="234441"/>
            <a:ext cx="6779490" cy="1015663"/>
          </a:xfrm>
          <a:prstGeom prst="rect">
            <a:avLst/>
          </a:prstGeom>
          <a:noFill/>
        </p:spPr>
        <p:txBody>
          <a:bodyPr wrap="square" rtlCol="0">
            <a:spAutoFit/>
          </a:bodyPr>
          <a:lstStyle/>
          <a:p>
            <a:pPr algn="ctr"/>
            <a:r>
              <a:rPr lang="pl-PL" sz="2000" b="1" dirty="0"/>
              <a:t>Stefan Banach odkrył tzw. przestrzenie Banacha, </a:t>
            </a:r>
            <a:br>
              <a:rPr lang="pl-PL" sz="2000" b="1" dirty="0"/>
            </a:br>
            <a:r>
              <a:rPr lang="pl-PL" sz="2000" b="1" dirty="0"/>
              <a:t>przez co jest współtwórcą nowej dziedziny matematyki – analizy funkcjonalnej.</a:t>
            </a:r>
          </a:p>
        </p:txBody>
      </p:sp>
      <p:sp>
        <p:nvSpPr>
          <p:cNvPr id="6" name="pole tekstowe 5">
            <a:extLst>
              <a:ext uri="{FF2B5EF4-FFF2-40B4-BE49-F238E27FC236}">
                <a16:creationId xmlns:a16="http://schemas.microsoft.com/office/drawing/2014/main" id="{F2A823F7-7BD5-B4CF-DA1C-416A38D4AE3E}"/>
              </a:ext>
            </a:extLst>
          </p:cNvPr>
          <p:cNvSpPr txBox="1"/>
          <p:nvPr/>
        </p:nvSpPr>
        <p:spPr>
          <a:xfrm>
            <a:off x="413329" y="2697606"/>
            <a:ext cx="5948218" cy="1938992"/>
          </a:xfrm>
          <a:prstGeom prst="rect">
            <a:avLst/>
          </a:prstGeom>
          <a:noFill/>
        </p:spPr>
        <p:txBody>
          <a:bodyPr wrap="square" rtlCol="0">
            <a:spAutoFit/>
          </a:bodyPr>
          <a:lstStyle/>
          <a:p>
            <a:pPr algn="just"/>
            <a:r>
              <a:rPr lang="pl-PL" sz="2000" dirty="0"/>
              <a:t>"Analiza funkcjonalna jest jak skrzynka z narzędziami. </a:t>
            </a:r>
            <a:br>
              <a:rPr lang="pl-PL" sz="2000" dirty="0"/>
            </a:br>
            <a:r>
              <a:rPr lang="pl-PL" sz="2000" dirty="0"/>
              <a:t>I to stosunkowo prosta w użyciu. Korzystają z niej zarówno fizycy teoretycy, informatycy, jak i wielu matematyków, którzy np. zajmują się równaniami różniczkowymi i ich zastosowaniem do praktycznych celów. " - prof. Paweł Strzelecki. </a:t>
            </a:r>
          </a:p>
        </p:txBody>
      </p:sp>
      <p:pic>
        <p:nvPicPr>
          <p:cNvPr id="4" name="Obraz 3" descr="Obraz zawierający tekst&#10;&#10;Opis wygenerowany automatycznie">
            <a:extLst>
              <a:ext uri="{FF2B5EF4-FFF2-40B4-BE49-F238E27FC236}">
                <a16:creationId xmlns:a16="http://schemas.microsoft.com/office/drawing/2014/main" id="{3DC692F0-2A72-AAB4-A379-FCF623EB3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506" y="1494928"/>
            <a:ext cx="3685202" cy="1034234"/>
          </a:xfrm>
          <a:prstGeom prst="rect">
            <a:avLst/>
          </a:prstGeom>
        </p:spPr>
      </p:pic>
      <p:sp>
        <p:nvSpPr>
          <p:cNvPr id="7" name="pole tekstowe 6">
            <a:extLst>
              <a:ext uri="{FF2B5EF4-FFF2-40B4-BE49-F238E27FC236}">
                <a16:creationId xmlns:a16="http://schemas.microsoft.com/office/drawing/2014/main" id="{9E45E5D0-7441-9C03-1DFE-8B9D21C3400A}"/>
              </a:ext>
            </a:extLst>
          </p:cNvPr>
          <p:cNvSpPr txBox="1"/>
          <p:nvPr/>
        </p:nvSpPr>
        <p:spPr>
          <a:xfrm>
            <a:off x="6179127" y="4591073"/>
            <a:ext cx="5948218" cy="1938992"/>
          </a:xfrm>
          <a:prstGeom prst="rect">
            <a:avLst/>
          </a:prstGeom>
          <a:noFill/>
        </p:spPr>
        <p:txBody>
          <a:bodyPr wrap="square" rtlCol="0">
            <a:spAutoFit/>
          </a:bodyPr>
          <a:lstStyle/>
          <a:p>
            <a:pPr algn="just"/>
            <a:r>
              <a:rPr lang="pl-PL" sz="2000" dirty="0"/>
              <a:t>„Banach stworzył podwaliny analizy funkcjonalnej. Jest on jednym z najważniejszych matematyków w historii nauki sięgającej czasów Pitagorasa. Jego teorie są czymś w rodzaju sceny, na której możemy odtwarzać różne procesy. Banach stworzył podwaliny, na których dziś opiera się cały świat cyfrowy” – prof. Kenneth Eriksson</a:t>
            </a:r>
          </a:p>
        </p:txBody>
      </p:sp>
      <p:sp>
        <p:nvSpPr>
          <p:cNvPr id="2" name="pole tekstowe 1">
            <a:extLst>
              <a:ext uri="{FF2B5EF4-FFF2-40B4-BE49-F238E27FC236}">
                <a16:creationId xmlns:a16="http://schemas.microsoft.com/office/drawing/2014/main" id="{56EE5BFD-68F2-A985-5785-0AF7507D90E5}"/>
              </a:ext>
            </a:extLst>
          </p:cNvPr>
          <p:cNvSpPr txBox="1"/>
          <p:nvPr/>
        </p:nvSpPr>
        <p:spPr>
          <a:xfrm>
            <a:off x="6179127" y="1448776"/>
            <a:ext cx="5948218" cy="1015663"/>
          </a:xfrm>
          <a:prstGeom prst="rect">
            <a:avLst/>
          </a:prstGeom>
          <a:noFill/>
        </p:spPr>
        <p:txBody>
          <a:bodyPr wrap="square" rtlCol="0">
            <a:spAutoFit/>
          </a:bodyPr>
          <a:lstStyle/>
          <a:p>
            <a:pPr algn="just"/>
            <a:r>
              <a:rPr lang="pl-PL" sz="2000" dirty="0"/>
              <a:t>„Nazwisko Banacha jest najczęściej cytowane </a:t>
            </a:r>
            <a:br>
              <a:rPr lang="pl-PL" sz="2000" dirty="0"/>
            </a:br>
            <a:r>
              <a:rPr lang="pl-PL" sz="2000" dirty="0"/>
              <a:t>w naukowych pracach matematycznych.” – dr Krzysztof Ciesielski</a:t>
            </a:r>
          </a:p>
        </p:txBody>
      </p:sp>
      <p:pic>
        <p:nvPicPr>
          <p:cNvPr id="8" name="Obraz 7" descr="Obraz zawierający tekst&#10;&#10;Opis wygenerowany automatycznie">
            <a:extLst>
              <a:ext uri="{FF2B5EF4-FFF2-40B4-BE49-F238E27FC236}">
                <a16:creationId xmlns:a16="http://schemas.microsoft.com/office/drawing/2014/main" id="{3F54C654-9509-1C3A-43DA-F87FB1BFA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742" y="4735966"/>
            <a:ext cx="1182600" cy="1800000"/>
          </a:xfrm>
          <a:prstGeom prst="rect">
            <a:avLst/>
          </a:prstGeom>
        </p:spPr>
      </p:pic>
      <p:pic>
        <p:nvPicPr>
          <p:cNvPr id="11" name="Obraz 10">
            <a:extLst>
              <a:ext uri="{FF2B5EF4-FFF2-40B4-BE49-F238E27FC236}">
                <a16:creationId xmlns:a16="http://schemas.microsoft.com/office/drawing/2014/main" id="{16110922-4370-6E0A-8E25-578752EC0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420" y="4736356"/>
            <a:ext cx="1281139" cy="1800000"/>
          </a:xfrm>
          <a:prstGeom prst="rect">
            <a:avLst/>
          </a:prstGeom>
        </p:spPr>
      </p:pic>
      <p:pic>
        <p:nvPicPr>
          <p:cNvPr id="13" name="Obraz 12">
            <a:extLst>
              <a:ext uri="{FF2B5EF4-FFF2-40B4-BE49-F238E27FC236}">
                <a16:creationId xmlns:a16="http://schemas.microsoft.com/office/drawing/2014/main" id="{E9695279-946D-9892-253F-5E10B12075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196" y="4730065"/>
            <a:ext cx="1194703" cy="1800000"/>
          </a:xfrm>
          <a:prstGeom prst="rect">
            <a:avLst/>
          </a:prstGeom>
        </p:spPr>
      </p:pic>
      <p:pic>
        <p:nvPicPr>
          <p:cNvPr id="15" name="Obraz 14" descr="Obraz zawierający tekst&#10;&#10;Opis wygenerowany automatycznie">
            <a:extLst>
              <a:ext uri="{FF2B5EF4-FFF2-40B4-BE49-F238E27FC236}">
                <a16:creationId xmlns:a16="http://schemas.microsoft.com/office/drawing/2014/main" id="{A9072B7E-C0CA-73C8-95E0-6C0F85BCE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493" y="2419252"/>
            <a:ext cx="1290323" cy="1800000"/>
          </a:xfrm>
          <a:prstGeom prst="rect">
            <a:avLst/>
          </a:prstGeom>
        </p:spPr>
      </p:pic>
      <p:pic>
        <p:nvPicPr>
          <p:cNvPr id="17" name="Obraz 16">
            <a:extLst>
              <a:ext uri="{FF2B5EF4-FFF2-40B4-BE49-F238E27FC236}">
                <a16:creationId xmlns:a16="http://schemas.microsoft.com/office/drawing/2014/main" id="{F4ABCD35-D0F6-8E9B-3928-B1157C8486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4247" y="2408029"/>
            <a:ext cx="1197818" cy="1800000"/>
          </a:xfrm>
          <a:prstGeom prst="rect">
            <a:avLst/>
          </a:prstGeom>
        </p:spPr>
      </p:pic>
      <p:pic>
        <p:nvPicPr>
          <p:cNvPr id="19" name="Obraz 18" descr="Obraz zawierający tekst&#10;&#10;Opis wygenerowany automatycznie">
            <a:extLst>
              <a:ext uri="{FF2B5EF4-FFF2-40B4-BE49-F238E27FC236}">
                <a16:creationId xmlns:a16="http://schemas.microsoft.com/office/drawing/2014/main" id="{5A2DF3CD-4A9C-6C07-3ECA-C4CF756A9D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5766" y="2408029"/>
            <a:ext cx="1164600" cy="1800000"/>
          </a:xfrm>
          <a:prstGeom prst="rect">
            <a:avLst/>
          </a:prstGeom>
        </p:spPr>
      </p:pic>
      <p:pic>
        <p:nvPicPr>
          <p:cNvPr id="21" name="Obraz 20" descr="Obraz zawierający tekst&#10;&#10;Opis wygenerowany automatycznie">
            <a:extLst>
              <a:ext uri="{FF2B5EF4-FFF2-40B4-BE49-F238E27FC236}">
                <a16:creationId xmlns:a16="http://schemas.microsoft.com/office/drawing/2014/main" id="{2A9EC818-9A74-16E0-F512-935569FC0D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964" y="4730065"/>
            <a:ext cx="1136273" cy="1800000"/>
          </a:xfrm>
          <a:prstGeom prst="rect">
            <a:avLst/>
          </a:prstGeom>
        </p:spPr>
      </p:pic>
      <p:pic>
        <p:nvPicPr>
          <p:cNvPr id="23" name="Obraz 22" descr="Obraz zawierający tekst&#10;&#10;Opis wygenerowany automatycznie">
            <a:extLst>
              <a:ext uri="{FF2B5EF4-FFF2-40B4-BE49-F238E27FC236}">
                <a16:creationId xmlns:a16="http://schemas.microsoft.com/office/drawing/2014/main" id="{3EC0D079-8911-E5D6-96E7-1CBF9EA01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4067" y="2408029"/>
            <a:ext cx="1136273" cy="1800000"/>
          </a:xfrm>
          <a:prstGeom prst="rect">
            <a:avLst/>
          </a:prstGeom>
        </p:spPr>
      </p:pic>
    </p:spTree>
    <p:extLst>
      <p:ext uri="{BB962C8B-B14F-4D97-AF65-F5344CB8AC3E}">
        <p14:creationId xmlns:p14="http://schemas.microsoft.com/office/powerpoint/2010/main" val="273517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7" name="pole tekstowe 6">
            <a:extLst>
              <a:ext uri="{FF2B5EF4-FFF2-40B4-BE49-F238E27FC236}">
                <a16:creationId xmlns:a16="http://schemas.microsoft.com/office/drawing/2014/main" id="{9E45E5D0-7441-9C03-1DFE-8B9D21C3400A}"/>
              </a:ext>
            </a:extLst>
          </p:cNvPr>
          <p:cNvSpPr txBox="1"/>
          <p:nvPr/>
        </p:nvSpPr>
        <p:spPr>
          <a:xfrm>
            <a:off x="927902" y="1588325"/>
            <a:ext cx="10488244" cy="1384995"/>
          </a:xfrm>
          <a:prstGeom prst="rect">
            <a:avLst/>
          </a:prstGeom>
          <a:noFill/>
        </p:spPr>
        <p:txBody>
          <a:bodyPr wrap="square" rtlCol="0">
            <a:spAutoFit/>
          </a:bodyPr>
          <a:lstStyle/>
          <a:p>
            <a:pPr algn="just"/>
            <a:r>
              <a:rPr lang="pl-PL" sz="2800" b="1" dirty="0"/>
              <a:t>Historycy nauki twierdzą, że było trzech najwybitniejszych polskich uczonych: Kopernik, Curie-Skłodowska i Banach. I cały polski świat wie o Koperniku i Curie-Skłodowskiej, a o Banachu nieliczni.</a:t>
            </a:r>
          </a:p>
        </p:txBody>
      </p:sp>
      <p:pic>
        <p:nvPicPr>
          <p:cNvPr id="5" name="Obraz 4" descr="Obraz zawierający osoba, mężczyzna, pozujący, ciemny&#10;&#10;Opis wygenerowany automatycznie">
            <a:extLst>
              <a:ext uri="{FF2B5EF4-FFF2-40B4-BE49-F238E27FC236}">
                <a16:creationId xmlns:a16="http://schemas.microsoft.com/office/drawing/2014/main" id="{A07725C3-129D-D8E3-BC71-43FF04258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551" y="3312300"/>
            <a:ext cx="2118945" cy="2880000"/>
          </a:xfrm>
          <a:prstGeom prst="rect">
            <a:avLst/>
          </a:prstGeom>
        </p:spPr>
      </p:pic>
      <p:pic>
        <p:nvPicPr>
          <p:cNvPr id="10" name="Obraz 9" descr="Obraz zawierający tekst, osoba, mężczyzna, wewnątrz&#10;&#10;Opis wygenerowany automatycznie">
            <a:extLst>
              <a:ext uri="{FF2B5EF4-FFF2-40B4-BE49-F238E27FC236}">
                <a16:creationId xmlns:a16="http://schemas.microsoft.com/office/drawing/2014/main" id="{F1BA9BB3-FE1F-D8CD-5EE5-CD4AFE1DC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21" y="3312300"/>
            <a:ext cx="2214000" cy="2880000"/>
          </a:xfrm>
          <a:prstGeom prst="rect">
            <a:avLst/>
          </a:prstGeom>
        </p:spPr>
      </p:pic>
      <p:pic>
        <p:nvPicPr>
          <p:cNvPr id="12" name="Obraz 11" descr="Obraz zawierający tekst&#10;&#10;Opis wygenerowany automatycznie">
            <a:extLst>
              <a:ext uri="{FF2B5EF4-FFF2-40B4-BE49-F238E27FC236}">
                <a16:creationId xmlns:a16="http://schemas.microsoft.com/office/drawing/2014/main" id="{A21F2B21-DD36-6938-736C-1756885204BD}"/>
              </a:ext>
            </a:extLst>
          </p:cNvPr>
          <p:cNvPicPr>
            <a:picLocks noChangeAspect="1"/>
          </p:cNvPicPr>
          <p:nvPr/>
        </p:nvPicPr>
        <p:blipFill rotWithShape="1">
          <a:blip r:embed="rId5">
            <a:extLst>
              <a:ext uri="{28A0092B-C50C-407E-A947-70E740481C1C}">
                <a14:useLocalDpi xmlns:a14="http://schemas.microsoft.com/office/drawing/2010/main" val="0"/>
              </a:ext>
            </a:extLst>
          </a:blip>
          <a:srcRect l="7940" r="10753"/>
          <a:stretch/>
        </p:blipFill>
        <p:spPr>
          <a:xfrm>
            <a:off x="8065326" y="3312300"/>
            <a:ext cx="2316924" cy="2880000"/>
          </a:xfrm>
          <a:prstGeom prst="rect">
            <a:avLst/>
          </a:prstGeom>
        </p:spPr>
      </p:pic>
    </p:spTree>
    <p:extLst>
      <p:ext uri="{BB962C8B-B14F-4D97-AF65-F5344CB8AC3E}">
        <p14:creationId xmlns:p14="http://schemas.microsoft.com/office/powerpoint/2010/main" val="409897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7" name="pole tekstowe 6">
            <a:extLst>
              <a:ext uri="{FF2B5EF4-FFF2-40B4-BE49-F238E27FC236}">
                <a16:creationId xmlns:a16="http://schemas.microsoft.com/office/drawing/2014/main" id="{9E45E5D0-7441-9C03-1DFE-8B9D21C3400A}"/>
              </a:ext>
            </a:extLst>
          </p:cNvPr>
          <p:cNvSpPr txBox="1"/>
          <p:nvPr/>
        </p:nvSpPr>
        <p:spPr>
          <a:xfrm>
            <a:off x="1057211" y="2179452"/>
            <a:ext cx="10488244" cy="3785652"/>
          </a:xfrm>
          <a:prstGeom prst="rect">
            <a:avLst/>
          </a:prstGeom>
          <a:noFill/>
        </p:spPr>
        <p:txBody>
          <a:bodyPr wrap="square" rtlCol="0">
            <a:spAutoFit/>
          </a:bodyPr>
          <a:lstStyle/>
          <a:p>
            <a:r>
              <a:rPr lang="pl-PL" sz="2000" u="sng" dirty="0"/>
              <a:t>Bibliografia:</a:t>
            </a:r>
          </a:p>
          <a:p>
            <a:r>
              <a:rPr lang="pl-PL" sz="2000" b="0" i="0" dirty="0">
                <a:solidFill>
                  <a:srgbClr val="2F1414"/>
                </a:solidFill>
                <a:effectLst/>
                <a:latin typeface="Source Sans Pro" panose="020B0503030403020204" pitchFamily="34" charset="0"/>
              </a:rPr>
              <a:t>Roman Duda, Lwowska Szkoła Matematyczna. Wyd. 2007 PWN</a:t>
            </a:r>
            <a:br>
              <a:rPr lang="pl-PL" sz="2000" dirty="0"/>
            </a:br>
            <a:r>
              <a:rPr lang="pl-PL" sz="2000" b="0" i="0" dirty="0">
                <a:solidFill>
                  <a:srgbClr val="2F1414"/>
                </a:solidFill>
                <a:effectLst/>
                <a:latin typeface="Source Sans Pro" panose="020B0503030403020204" pitchFamily="34" charset="0"/>
              </a:rPr>
              <a:t>https://pl.wikipedia.org/wiki/Stefan_Banach</a:t>
            </a:r>
            <a:br>
              <a:rPr lang="pl-PL" sz="2000" dirty="0"/>
            </a:br>
            <a:r>
              <a:rPr lang="pl-PL" sz="2000" b="0" i="0" dirty="0">
                <a:solidFill>
                  <a:srgbClr val="2F1414"/>
                </a:solidFill>
                <a:effectLst/>
                <a:latin typeface="Source Sans Pro" panose="020B0503030403020204" pitchFamily="34" charset="0"/>
              </a:rPr>
              <a:t>https://www.polskieradio.pl/39/156/Artykul/1598453,Stefan-Banach-%E2%80%93-matematyczny-samouk</a:t>
            </a:r>
            <a:br>
              <a:rPr lang="pl-PL" sz="2000" dirty="0"/>
            </a:br>
            <a:r>
              <a:rPr lang="pl-PL" sz="2000" b="0" i="0" dirty="0">
                <a:solidFill>
                  <a:srgbClr val="2F1414"/>
                </a:solidFill>
                <a:effectLst/>
                <a:latin typeface="Source Sans Pro" panose="020B0503030403020204" pitchFamily="34" charset="0"/>
              </a:rPr>
              <a:t>https://biografia24.pl/stefan-banach/</a:t>
            </a:r>
            <a:br>
              <a:rPr lang="pl-PL" sz="2000" dirty="0"/>
            </a:br>
            <a:r>
              <a:rPr lang="pl-PL" sz="2000" b="0" i="0" dirty="0">
                <a:solidFill>
                  <a:srgbClr val="2F1414"/>
                </a:solidFill>
                <a:effectLst/>
                <a:latin typeface="Source Sans Pro" panose="020B0503030403020204" pitchFamily="34" charset="0"/>
              </a:rPr>
              <a:t>https://histmag.org/Stefan-Banach-zyciorys-w-119.-rocznice-urodzin-5353 </a:t>
            </a:r>
          </a:p>
          <a:p>
            <a:r>
              <a:rPr lang="pl-PL" sz="2000" dirty="0"/>
              <a:t>https://pages.mini.pw.edu.pl/~domitrzw/Banach.pdf</a:t>
            </a:r>
          </a:p>
          <a:p>
            <a:r>
              <a:rPr lang="pl-PL" sz="2000" dirty="0"/>
              <a:t>https://vod.tvp.pl/programy,88/geniusze-i-marzyciele-odcinki,318794/odcinek-8,S01E08,299911</a:t>
            </a:r>
            <a:br>
              <a:rPr lang="pl-PL" sz="2000" dirty="0"/>
            </a:br>
            <a:r>
              <a:rPr lang="pl-PL" sz="2000" b="0" i="0" dirty="0">
                <a:solidFill>
                  <a:srgbClr val="2F1414"/>
                </a:solidFill>
                <a:effectLst/>
                <a:latin typeface="Source Sans Pro" panose="020B0503030403020204" pitchFamily="34" charset="0"/>
              </a:rPr>
              <a:t>Hugo Steinhaus, Wspomnienia i zapiski. Wyd. 2002 Atut</a:t>
            </a:r>
            <a:br>
              <a:rPr lang="pl-PL" sz="2000" dirty="0"/>
            </a:br>
            <a:r>
              <a:rPr lang="pl-PL" sz="2000" b="0" i="0" dirty="0">
                <a:solidFill>
                  <a:srgbClr val="2F1414"/>
                </a:solidFill>
                <a:effectLst/>
                <a:latin typeface="Source Sans Pro" panose="020B0503030403020204" pitchFamily="34" charset="0"/>
              </a:rPr>
              <a:t>Mariusz Urbanek, Genialni/ Lwowska szkoła matematyczna. Wyd. Iskry 2014</a:t>
            </a:r>
          </a:p>
          <a:p>
            <a:r>
              <a:rPr lang="pl-PL" sz="2000" dirty="0"/>
              <a:t>http://historianadotyk.pl/nominacja-do-nagrody-icma-2017</a:t>
            </a:r>
          </a:p>
        </p:txBody>
      </p:sp>
    </p:spTree>
    <p:extLst>
      <p:ext uri="{BB962C8B-B14F-4D97-AF65-F5344CB8AC3E}">
        <p14:creationId xmlns:p14="http://schemas.microsoft.com/office/powerpoint/2010/main" val="209980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404" y="18373"/>
            <a:ext cx="3674092" cy="1352550"/>
          </a:xfrm>
          <a:prstGeom prst="rect">
            <a:avLst/>
          </a:prstGeom>
        </p:spPr>
      </p:pic>
      <p:sp>
        <p:nvSpPr>
          <p:cNvPr id="6" name="pole tekstowe 5">
            <a:extLst>
              <a:ext uri="{FF2B5EF4-FFF2-40B4-BE49-F238E27FC236}">
                <a16:creationId xmlns:a16="http://schemas.microsoft.com/office/drawing/2014/main" id="{70A07A71-A231-6690-FA9B-06E3876B66B2}"/>
              </a:ext>
            </a:extLst>
          </p:cNvPr>
          <p:cNvSpPr txBox="1"/>
          <p:nvPr/>
        </p:nvSpPr>
        <p:spPr>
          <a:xfrm>
            <a:off x="713133" y="1547937"/>
            <a:ext cx="5952635" cy="1200329"/>
          </a:xfrm>
          <a:prstGeom prst="rect">
            <a:avLst/>
          </a:prstGeom>
          <a:noFill/>
        </p:spPr>
        <p:txBody>
          <a:bodyPr wrap="square" rtlCol="0">
            <a:spAutoFit/>
          </a:bodyPr>
          <a:lstStyle/>
          <a:p>
            <a:pPr algn="just"/>
            <a:r>
              <a:rPr lang="pl-PL" sz="2400" dirty="0"/>
              <a:t>Stefan Banach urodził się 30 marca 1892 roku </a:t>
            </a:r>
            <a:br>
              <a:rPr lang="pl-PL" sz="2400" dirty="0"/>
            </a:br>
            <a:r>
              <a:rPr lang="pl-PL" sz="2400" dirty="0"/>
              <a:t>w Krakowie jako nieślubne dziecko Katarzyny Banach i Stefana </a:t>
            </a:r>
            <a:r>
              <a:rPr lang="pl-PL" sz="2400" dirty="0" err="1"/>
              <a:t>Greczka</a:t>
            </a:r>
            <a:r>
              <a:rPr lang="pl-PL" sz="2400" dirty="0"/>
              <a:t>.</a:t>
            </a:r>
          </a:p>
        </p:txBody>
      </p:sp>
      <p:pic>
        <p:nvPicPr>
          <p:cNvPr id="4" name="Obraz 3" descr="Obraz zawierający tekst&#10;&#10;Opis wygenerowany automatycznie">
            <a:extLst>
              <a:ext uri="{FF2B5EF4-FFF2-40B4-BE49-F238E27FC236}">
                <a16:creationId xmlns:a16="http://schemas.microsoft.com/office/drawing/2014/main" id="{AE07E6A6-A38E-A722-5CD8-83E4D80BD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424" y="330560"/>
            <a:ext cx="4362415" cy="3363388"/>
          </a:xfrm>
          <a:prstGeom prst="rect">
            <a:avLst/>
          </a:prstGeom>
        </p:spPr>
      </p:pic>
      <p:pic>
        <p:nvPicPr>
          <p:cNvPr id="8" name="Obraz 7">
            <a:extLst>
              <a:ext uri="{FF2B5EF4-FFF2-40B4-BE49-F238E27FC236}">
                <a16:creationId xmlns:a16="http://schemas.microsoft.com/office/drawing/2014/main" id="{DEC17201-6A21-4E35-6266-1E4B057D7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225" y="2925280"/>
            <a:ext cx="2503286" cy="393272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5687204" y="3718652"/>
            <a:ext cx="5952635" cy="3046988"/>
          </a:xfrm>
          <a:prstGeom prst="rect">
            <a:avLst/>
          </a:prstGeom>
          <a:noFill/>
        </p:spPr>
        <p:txBody>
          <a:bodyPr wrap="square" rtlCol="0">
            <a:spAutoFit/>
          </a:bodyPr>
          <a:lstStyle/>
          <a:p>
            <a:pPr algn="just"/>
            <a:r>
              <a:rPr lang="pl-PL" sz="2400" dirty="0"/>
              <a:t>Stefan Banach nigdy nie poznał swojej matki, ponieważ po urodzeniu i ochrzczeniu oddała go na wychowanie do rodziny zastępczej, którą tworzyły: właścicielka pralni – Franciszka Płowa i jej córka Maria Puchalska. </a:t>
            </a:r>
          </a:p>
          <a:p>
            <a:pPr algn="just"/>
            <a:r>
              <a:rPr lang="pl-PL" sz="2400" dirty="0"/>
              <a:t>Znał osobiście tylko swojego ojca i czasami się z nim spotykał. Zgodnie z obietnicą daną matce ojciec płacił na jego utrzymanie. </a:t>
            </a:r>
          </a:p>
        </p:txBody>
      </p:sp>
    </p:spTree>
    <p:extLst>
      <p:ext uri="{BB962C8B-B14F-4D97-AF65-F5344CB8AC3E}">
        <p14:creationId xmlns:p14="http://schemas.microsoft.com/office/powerpoint/2010/main" val="6854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4535055" y="871253"/>
            <a:ext cx="7052316" cy="4893647"/>
          </a:xfrm>
          <a:prstGeom prst="rect">
            <a:avLst/>
          </a:prstGeom>
          <a:noFill/>
        </p:spPr>
        <p:txBody>
          <a:bodyPr wrap="square" rtlCol="0">
            <a:spAutoFit/>
          </a:bodyPr>
          <a:lstStyle/>
          <a:p>
            <a:pPr algn="just"/>
            <a:r>
              <a:rPr lang="pl-PL" sz="2400" dirty="0"/>
              <a:t>Stefan Banach od dzieciństwa wykazywał nieprzeciętne zdolności matematyczne i lingwistyczne.</a:t>
            </a:r>
          </a:p>
          <a:p>
            <a:pPr algn="just"/>
            <a:endParaRPr lang="pl-PL" sz="2400" dirty="0"/>
          </a:p>
          <a:p>
            <a:pPr algn="just"/>
            <a:endParaRPr lang="pl-PL" sz="2400" dirty="0"/>
          </a:p>
          <a:p>
            <a:pPr algn="just"/>
            <a:r>
              <a:rPr lang="pl-PL" sz="2400" dirty="0"/>
              <a:t>W 1902 roku po ukończeniu szkoły ludowej, jako </a:t>
            </a:r>
            <a:br>
              <a:rPr lang="pl-PL" sz="2400" dirty="0"/>
            </a:br>
            <a:r>
              <a:rPr lang="pl-PL" sz="2400" dirty="0"/>
              <a:t>10-letni chłopiec, rozpoczął naukę w IV Gimnazjum im. Henryka Sienkiewicza w Krakowie.</a:t>
            </a:r>
          </a:p>
          <a:p>
            <a:pPr algn="just"/>
            <a:r>
              <a:rPr lang="pl-PL" sz="2400" dirty="0"/>
              <a:t>Przez pierwsze lata nauki był najlepszym uczniem, ale potem matematyka tak go "wzięła", że innych przedmiotów nie uczył się wcale. </a:t>
            </a:r>
          </a:p>
          <a:p>
            <a:pPr algn="just"/>
            <a:r>
              <a:rPr lang="pl-PL" sz="2400" dirty="0"/>
              <a:t>Groziło mu 8 ocen niedostatecznych w klasie maturalnej, jednak w 1910 roku udało mu się zdać maturę.</a:t>
            </a:r>
          </a:p>
        </p:txBody>
      </p:sp>
      <p:pic>
        <p:nvPicPr>
          <p:cNvPr id="5" name="Obraz 4" descr="Obraz zawierający tekst, mężczyzna, osoba, stare&#10;&#10;Opis wygenerowany automatycznie">
            <a:extLst>
              <a:ext uri="{FF2B5EF4-FFF2-40B4-BE49-F238E27FC236}">
                <a16:creationId xmlns:a16="http://schemas.microsoft.com/office/drawing/2014/main" id="{3FEF6001-9F70-F1D6-4416-8359820A0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73" y="1562005"/>
            <a:ext cx="2796782" cy="4313294"/>
          </a:xfrm>
          <a:prstGeom prst="rect">
            <a:avLst/>
          </a:prstGeom>
        </p:spPr>
      </p:pic>
    </p:spTree>
    <p:extLst>
      <p:ext uri="{BB962C8B-B14F-4D97-AF65-F5344CB8AC3E}">
        <p14:creationId xmlns:p14="http://schemas.microsoft.com/office/powerpoint/2010/main" val="218232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6095999" y="871253"/>
            <a:ext cx="5491371" cy="5262979"/>
          </a:xfrm>
          <a:prstGeom prst="rect">
            <a:avLst/>
          </a:prstGeom>
          <a:noFill/>
        </p:spPr>
        <p:txBody>
          <a:bodyPr wrap="square" rtlCol="0">
            <a:spAutoFit/>
          </a:bodyPr>
          <a:lstStyle/>
          <a:p>
            <a:pPr algn="just"/>
            <a:r>
              <a:rPr lang="pl-PL" sz="2400" dirty="0"/>
              <a:t>Po maturze rozpoczął studia na Uniwersytecie Jagiellońskim. </a:t>
            </a:r>
          </a:p>
          <a:p>
            <a:pPr algn="just"/>
            <a:endParaRPr lang="pl-PL" sz="2400" dirty="0"/>
          </a:p>
          <a:p>
            <a:pPr algn="just"/>
            <a:r>
              <a:rPr lang="pl-PL" sz="2400" dirty="0"/>
              <a:t>Udzielał zarobkowo korepetycji i pracował jako subiekt w księgarni. </a:t>
            </a:r>
          </a:p>
          <a:p>
            <a:pPr algn="just"/>
            <a:endParaRPr lang="pl-PL" sz="2400" dirty="0"/>
          </a:p>
          <a:p>
            <a:pPr algn="just"/>
            <a:r>
              <a:rPr lang="pl-PL" sz="2400" dirty="0"/>
              <a:t>Po roku zrezygnował ze studiów </a:t>
            </a:r>
            <a:br>
              <a:rPr lang="pl-PL" sz="2400" dirty="0"/>
            </a:br>
            <a:r>
              <a:rPr lang="pl-PL" sz="2400" dirty="0"/>
              <a:t>w Krakowie i wyjechał do Lwowa. Tam podjął studia na Politechnice Lwowskiej </a:t>
            </a:r>
          </a:p>
          <a:p>
            <a:pPr algn="just"/>
            <a:r>
              <a:rPr lang="pl-PL" sz="2400" dirty="0"/>
              <a:t>na Wydziale Inżynierii Lądowej.</a:t>
            </a:r>
          </a:p>
          <a:p>
            <a:pPr algn="just"/>
            <a:endParaRPr lang="pl-PL" sz="2400" dirty="0"/>
          </a:p>
          <a:p>
            <a:pPr algn="just"/>
            <a:r>
              <a:rPr lang="pl-PL" sz="2400" dirty="0"/>
              <a:t>W 1913 roku zaliczył egzaminem częściowym dwa lata studiów uzyskując tzw. „półdyplom”.</a:t>
            </a:r>
          </a:p>
        </p:txBody>
      </p:sp>
      <p:pic>
        <p:nvPicPr>
          <p:cNvPr id="4" name="Obraz 3" descr="Obraz zawierający zewnętrzne, budynek, stare, budynek administracji publicznej&#10;&#10;Opis wygenerowany automatycznie">
            <a:extLst>
              <a:ext uri="{FF2B5EF4-FFF2-40B4-BE49-F238E27FC236}">
                <a16:creationId xmlns:a16="http://schemas.microsoft.com/office/drawing/2014/main" id="{877A4D3F-4942-01B0-AFB9-9172327045F5}"/>
              </a:ext>
            </a:extLst>
          </p:cNvPr>
          <p:cNvPicPr>
            <a:picLocks noChangeAspect="1"/>
          </p:cNvPicPr>
          <p:nvPr/>
        </p:nvPicPr>
        <p:blipFill rotWithShape="1">
          <a:blip r:embed="rId3">
            <a:extLst>
              <a:ext uri="{28A0092B-C50C-407E-A947-70E740481C1C}">
                <a14:useLocalDpi xmlns:a14="http://schemas.microsoft.com/office/drawing/2010/main" val="0"/>
              </a:ext>
            </a:extLst>
          </a:blip>
          <a:srcRect l="1240"/>
          <a:stretch/>
        </p:blipFill>
        <p:spPr>
          <a:xfrm>
            <a:off x="1062180" y="1410834"/>
            <a:ext cx="4140000" cy="2547731"/>
          </a:xfrm>
          <a:prstGeom prst="rect">
            <a:avLst/>
          </a:prstGeom>
        </p:spPr>
      </p:pic>
      <p:pic>
        <p:nvPicPr>
          <p:cNvPr id="7" name="Obraz 6" descr="Obraz zawierający tekst, zewnętrzne, stare, osoba&#10;&#10;Opis wygenerowany automatycznie">
            <a:extLst>
              <a:ext uri="{FF2B5EF4-FFF2-40B4-BE49-F238E27FC236}">
                <a16:creationId xmlns:a16="http://schemas.microsoft.com/office/drawing/2014/main" id="{5FDACCF3-2C0D-3DBA-4988-B2CC2C017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180" y="4115226"/>
            <a:ext cx="4140000" cy="2376349"/>
          </a:xfrm>
          <a:prstGeom prst="rect">
            <a:avLst/>
          </a:prstGeom>
        </p:spPr>
      </p:pic>
    </p:spTree>
    <p:extLst>
      <p:ext uri="{BB962C8B-B14F-4D97-AF65-F5344CB8AC3E}">
        <p14:creationId xmlns:p14="http://schemas.microsoft.com/office/powerpoint/2010/main" val="404888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5495635" y="649584"/>
            <a:ext cx="6211806" cy="1938992"/>
          </a:xfrm>
          <a:prstGeom prst="rect">
            <a:avLst/>
          </a:prstGeom>
          <a:noFill/>
        </p:spPr>
        <p:txBody>
          <a:bodyPr wrap="square" rtlCol="0">
            <a:spAutoFit/>
          </a:bodyPr>
          <a:lstStyle/>
          <a:p>
            <a:pPr algn="just"/>
            <a:r>
              <a:rPr lang="pl-PL" sz="2400" dirty="0"/>
              <a:t>Pewnego dnia w 1916 roku na krakowskich Plantach Stefan Banach dyskutował z Ottonem </a:t>
            </a:r>
            <a:r>
              <a:rPr lang="pl-PL" sz="2400" dirty="0" err="1"/>
              <a:t>Nikodymem</a:t>
            </a:r>
            <a:r>
              <a:rPr lang="pl-PL" sz="2400" dirty="0"/>
              <a:t> na temat całki </a:t>
            </a:r>
            <a:r>
              <a:rPr lang="pl-PL" sz="2400" dirty="0" err="1"/>
              <a:t>Lebesgue’a</a:t>
            </a:r>
            <a:r>
              <a:rPr lang="pl-PL" sz="2400" dirty="0"/>
              <a:t>. Rozmową tą zainteresował się przechodzący tuż obok polski matematyk Hugo Steinhaus.</a:t>
            </a:r>
          </a:p>
        </p:txBody>
      </p:sp>
      <p:pic>
        <p:nvPicPr>
          <p:cNvPr id="5" name="Obraz 4" descr="Obraz zawierający budynek, zewnętrzne, park&#10;&#10;Opis wygenerowany automatycznie">
            <a:extLst>
              <a:ext uri="{FF2B5EF4-FFF2-40B4-BE49-F238E27FC236}">
                <a16:creationId xmlns:a16="http://schemas.microsoft.com/office/drawing/2014/main" id="{B624C923-EFE9-C624-F9EE-A0F5ACCC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29" y="1342159"/>
            <a:ext cx="4018336" cy="3017405"/>
          </a:xfrm>
          <a:prstGeom prst="rect">
            <a:avLst/>
          </a:prstGeom>
        </p:spPr>
      </p:pic>
      <p:pic>
        <p:nvPicPr>
          <p:cNvPr id="8" name="Obraz 7" descr="Obraz zawierający tekst, tablica, mężczyzna, osoba&#10;&#10;Opis wygenerowany automatycznie">
            <a:extLst>
              <a:ext uri="{FF2B5EF4-FFF2-40B4-BE49-F238E27FC236}">
                <a16:creationId xmlns:a16="http://schemas.microsoft.com/office/drawing/2014/main" id="{8445CC0F-56F4-C2DC-92BC-034B89332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565" y="3035594"/>
            <a:ext cx="6386396" cy="3487393"/>
          </a:xfrm>
          <a:prstGeom prst="rect">
            <a:avLst/>
          </a:prstGeom>
        </p:spPr>
      </p:pic>
      <p:sp>
        <p:nvSpPr>
          <p:cNvPr id="10" name="pole tekstowe 9">
            <a:extLst>
              <a:ext uri="{FF2B5EF4-FFF2-40B4-BE49-F238E27FC236}">
                <a16:creationId xmlns:a16="http://schemas.microsoft.com/office/drawing/2014/main" id="{25B8D122-CA04-F11B-C621-73325DF571E2}"/>
              </a:ext>
            </a:extLst>
          </p:cNvPr>
          <p:cNvSpPr txBox="1"/>
          <p:nvPr/>
        </p:nvSpPr>
        <p:spPr>
          <a:xfrm>
            <a:off x="263238" y="4666229"/>
            <a:ext cx="5112327" cy="1815882"/>
          </a:xfrm>
          <a:prstGeom prst="rect">
            <a:avLst/>
          </a:prstGeom>
          <a:noFill/>
        </p:spPr>
        <p:txBody>
          <a:bodyPr wrap="square" rtlCol="0">
            <a:spAutoFit/>
          </a:bodyPr>
          <a:lstStyle/>
          <a:p>
            <a:pPr algn="ctr"/>
            <a:r>
              <a:rPr lang="pl-PL" sz="2800" b="1" dirty="0"/>
              <a:t>„Moim największym odkryciem naukowym było odkrycie </a:t>
            </a:r>
            <a:br>
              <a:rPr lang="pl-PL" sz="2800" b="1" dirty="0"/>
            </a:br>
            <a:r>
              <a:rPr lang="pl-PL" sz="2800" b="1" dirty="0"/>
              <a:t>Stefana Banacha”</a:t>
            </a:r>
          </a:p>
          <a:p>
            <a:pPr algn="ctr"/>
            <a:r>
              <a:rPr lang="pl-PL" sz="2800" i="1" dirty="0"/>
              <a:t>Hugo Steinhaus</a:t>
            </a:r>
            <a:endParaRPr lang="pl-PL" sz="2800" dirty="0"/>
          </a:p>
        </p:txBody>
      </p:sp>
    </p:spTree>
    <p:extLst>
      <p:ext uri="{BB962C8B-B14F-4D97-AF65-F5344CB8AC3E}">
        <p14:creationId xmlns:p14="http://schemas.microsoft.com/office/powerpoint/2010/main" val="64230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5495635" y="317081"/>
            <a:ext cx="6211806" cy="6247864"/>
          </a:xfrm>
          <a:prstGeom prst="rect">
            <a:avLst/>
          </a:prstGeom>
          <a:noFill/>
        </p:spPr>
        <p:txBody>
          <a:bodyPr wrap="square" rtlCol="0">
            <a:spAutoFit/>
          </a:bodyPr>
          <a:lstStyle/>
          <a:p>
            <a:pPr algn="just"/>
            <a:r>
              <a:rPr lang="pl-PL" sz="2000" i="1" dirty="0"/>
              <a:t>„Banach nie tylko nie skończył studiów, ale i doktorem został w sposób dość niezwykły. Gdy rozpoczął pracę we Lwowie, był już autorem wielu doniosłych rezultatów </a:t>
            </a:r>
            <a:br>
              <a:rPr lang="pl-PL" sz="2000" i="1" dirty="0"/>
            </a:br>
            <a:r>
              <a:rPr lang="pl-PL" sz="2000" i="1" dirty="0"/>
              <a:t>i wciąż uzyskiwał kolejne. Jednak na uwagi, że powinien wkrótce przedstawić pracę doktorską, odpowiadał, że ma jeszcze czas i może wymyśli coś lepszego, niż to, co osiągnął do tej pory. W końcu więc zwierzchnicy Banacha zniecierpliwili się. Ktoś spisał najnowsze rezultaty jego pracy, co zostało uznane za znakomitą pracę doktorską. Przepisy jednak wymagały również egzaminu. Pewnego dnia zaczepiono Banacha na korytarzu Uniwersytetu Jana Kazimierza: „Czy mógłby pan wpaść do dziekanatu, są tam jacyś ludzie, którzy mają pewne problemy matematyczne, a pan na pewno potrafi im wszystko wyjaśnić”. Banach udał się zatem do wskazanego pokoju i chętnie odpowiedział na wszystkie pytania, nieświadom tego, że właśnie zdaje egzamin doktorski przed komisją specjalnie w tym celu przybyłą z Warszawy. Dziś prawdopodobnie doktoratu w ten sposób uzyskać nie można...”</a:t>
            </a:r>
          </a:p>
          <a:p>
            <a:pPr algn="just"/>
            <a:r>
              <a:rPr lang="pl-PL" sz="2000" dirty="0"/>
              <a:t>Krzysztof Ciesielski i Zdzisław Pogoda</a:t>
            </a:r>
          </a:p>
        </p:txBody>
      </p:sp>
      <p:pic>
        <p:nvPicPr>
          <p:cNvPr id="4" name="Obraz 3">
            <a:extLst>
              <a:ext uri="{FF2B5EF4-FFF2-40B4-BE49-F238E27FC236}">
                <a16:creationId xmlns:a16="http://schemas.microsoft.com/office/drawing/2014/main" id="{735BCA42-456E-FE19-B018-4711C11E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56" y="1363693"/>
            <a:ext cx="4327581" cy="5189507"/>
          </a:xfrm>
          <a:prstGeom prst="rect">
            <a:avLst/>
          </a:prstGeom>
        </p:spPr>
      </p:pic>
    </p:spTree>
    <p:extLst>
      <p:ext uri="{BB962C8B-B14F-4D97-AF65-F5344CB8AC3E}">
        <p14:creationId xmlns:p14="http://schemas.microsoft.com/office/powerpoint/2010/main" val="219096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5403275" y="233957"/>
            <a:ext cx="6211806" cy="3785652"/>
          </a:xfrm>
          <a:prstGeom prst="rect">
            <a:avLst/>
          </a:prstGeom>
          <a:noFill/>
        </p:spPr>
        <p:txBody>
          <a:bodyPr wrap="square" rtlCol="0">
            <a:spAutoFit/>
          </a:bodyPr>
          <a:lstStyle/>
          <a:p>
            <a:pPr algn="just"/>
            <a:r>
              <a:rPr lang="pl-PL" sz="2000" dirty="0"/>
              <a:t>W 1932 roku ukazuje się w druku słynne dzieło Banacha „</a:t>
            </a:r>
            <a:r>
              <a:rPr lang="pl-PL" sz="2000" b="1" dirty="0" err="1"/>
              <a:t>Theorie</a:t>
            </a:r>
            <a:r>
              <a:rPr lang="pl-PL" sz="2000" b="1" dirty="0"/>
              <a:t> des </a:t>
            </a:r>
            <a:r>
              <a:rPr lang="pl-PL" sz="2000" b="1" dirty="0" err="1"/>
              <a:t>operations</a:t>
            </a:r>
            <a:r>
              <a:rPr lang="pl-PL" sz="2000" b="1" dirty="0"/>
              <a:t> </a:t>
            </a:r>
            <a:r>
              <a:rPr lang="pl-PL" sz="2000" b="1" dirty="0" err="1"/>
              <a:t>lineaires</a:t>
            </a:r>
            <a:r>
              <a:rPr lang="pl-PL" sz="2000" b="1" dirty="0"/>
              <a:t>”</a:t>
            </a:r>
            <a:r>
              <a:rPr lang="pl-PL" sz="2000" dirty="0"/>
              <a:t> jako pierwszy tom nowego wydawnictwa „Monografie Matematyczne", którego Banach był jednym z założycieli.</a:t>
            </a:r>
          </a:p>
          <a:p>
            <a:pPr algn="just"/>
            <a:endParaRPr lang="pl-PL" sz="2000" dirty="0"/>
          </a:p>
          <a:p>
            <a:pPr algn="just"/>
            <a:r>
              <a:rPr lang="pl-PL" sz="2000" dirty="0"/>
              <a:t>Dzieło to przyczynia się w dużym stopniu do spopularyzowania osiągnięć Banacha </a:t>
            </a:r>
            <a:r>
              <a:rPr lang="pl-PL" sz="2000" dirty="0" err="1"/>
              <a:t>wsród</a:t>
            </a:r>
            <a:r>
              <a:rPr lang="pl-PL" sz="2000" dirty="0"/>
              <a:t> ogółu matematyków i do rozwoju analizy funkcjonalnej. O zainteresowaniu świata matematycznego osobą Banacha świadczy między innymi fakt powierzenia mu jednego z odczytów plenarnych na Międzynarodowym Kongresie Matematycznym w Oslo w 1936 r.</a:t>
            </a:r>
          </a:p>
        </p:txBody>
      </p:sp>
      <p:pic>
        <p:nvPicPr>
          <p:cNvPr id="4" name="Obraz 3">
            <a:extLst>
              <a:ext uri="{FF2B5EF4-FFF2-40B4-BE49-F238E27FC236}">
                <a16:creationId xmlns:a16="http://schemas.microsoft.com/office/drawing/2014/main" id="{17A309F2-E784-F5D6-647B-D74C39D51C98}"/>
              </a:ext>
            </a:extLst>
          </p:cNvPr>
          <p:cNvPicPr>
            <a:picLocks noChangeAspect="1"/>
          </p:cNvPicPr>
          <p:nvPr/>
        </p:nvPicPr>
        <p:blipFill rotWithShape="1">
          <a:blip r:embed="rId3">
            <a:extLst>
              <a:ext uri="{28A0092B-C50C-407E-A947-70E740481C1C}">
                <a14:useLocalDpi xmlns:a14="http://schemas.microsoft.com/office/drawing/2010/main" val="0"/>
              </a:ext>
            </a:extLst>
          </a:blip>
          <a:srcRect b="8097"/>
          <a:stretch/>
        </p:blipFill>
        <p:spPr>
          <a:xfrm>
            <a:off x="891986" y="1418548"/>
            <a:ext cx="3845273" cy="5250107"/>
          </a:xfrm>
          <a:prstGeom prst="rect">
            <a:avLst/>
          </a:prstGeom>
        </p:spPr>
      </p:pic>
      <p:pic>
        <p:nvPicPr>
          <p:cNvPr id="8" name="Obraz 7" descr="Obraz zawierający tekst, stare, tkanina&#10;&#10;Opis wygenerowany automatycznie">
            <a:extLst>
              <a:ext uri="{FF2B5EF4-FFF2-40B4-BE49-F238E27FC236}">
                <a16:creationId xmlns:a16="http://schemas.microsoft.com/office/drawing/2014/main" id="{71E99D87-E98E-EB4C-5B72-C827E77CD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622" y="4185643"/>
            <a:ext cx="2801112" cy="2438400"/>
          </a:xfrm>
          <a:prstGeom prst="rect">
            <a:avLst/>
          </a:prstGeom>
        </p:spPr>
      </p:pic>
    </p:spTree>
    <p:extLst>
      <p:ext uri="{BB962C8B-B14F-4D97-AF65-F5344CB8AC3E}">
        <p14:creationId xmlns:p14="http://schemas.microsoft.com/office/powerpoint/2010/main" val="145325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5403275" y="233957"/>
            <a:ext cx="6211806" cy="4401205"/>
          </a:xfrm>
          <a:prstGeom prst="rect">
            <a:avLst/>
          </a:prstGeom>
          <a:noFill/>
        </p:spPr>
        <p:txBody>
          <a:bodyPr wrap="square" rtlCol="0">
            <a:spAutoFit/>
          </a:bodyPr>
          <a:lstStyle/>
          <a:p>
            <a:pPr algn="just"/>
            <a:r>
              <a:rPr lang="pl-PL" sz="2000" dirty="0"/>
              <a:t>Miejscem gdzie spotykali się matematycy we Lwowie była kawiarnia „Szkocka”. Bardzo często tam jedli, pili </a:t>
            </a:r>
            <a:br>
              <a:rPr lang="pl-PL" sz="2000" dirty="0"/>
            </a:br>
            <a:r>
              <a:rPr lang="pl-PL" sz="2000" dirty="0"/>
              <a:t>i dyskutowali o matematyce. Stawiali problemy i je rozwiązywali. Zapisywali to wszystko na papierowych serwetkach i blatach marmurowych stolików. Niestety po zakończeniu tych długich sesji wszelkie notatki były pieczołowicie przez obsługę kawiarni wycierane. W ten sposób o wielu twierdzeniach szerokie grono matematyków nigdy się nie dowiedziało, zniknęły one bezpowrotnie. W końcu żona Stefana Banacha kupiła specjalny zeszyt, w którym bywalcy kawiarni zapisywali stawiane tam problemy. Zeszyt ten nazwany Księgą Szkocką znajdował się stale w kawiarni i kelner przynosił go na każde żądanie matematyków.</a:t>
            </a:r>
          </a:p>
        </p:txBody>
      </p:sp>
      <p:pic>
        <p:nvPicPr>
          <p:cNvPr id="5" name="Obraz 4" descr="Obraz zawierający zewnętrzne, budynek, droga, ulica&#10;&#10;Opis wygenerowany automatycznie">
            <a:extLst>
              <a:ext uri="{FF2B5EF4-FFF2-40B4-BE49-F238E27FC236}">
                <a16:creationId xmlns:a16="http://schemas.microsoft.com/office/drawing/2014/main" id="{6E84B01D-5EB7-E2D4-DCE4-6793CAD7C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86" y="1338330"/>
            <a:ext cx="4474677" cy="3030469"/>
          </a:xfrm>
          <a:prstGeom prst="rect">
            <a:avLst/>
          </a:prstGeom>
        </p:spPr>
      </p:pic>
      <p:pic>
        <p:nvPicPr>
          <p:cNvPr id="7" name="Obraz 6" descr="Obraz zawierający tekst&#10;&#10;Opis wygenerowany automatycznie">
            <a:extLst>
              <a:ext uri="{FF2B5EF4-FFF2-40B4-BE49-F238E27FC236}">
                <a16:creationId xmlns:a16="http://schemas.microsoft.com/office/drawing/2014/main" id="{F04793CD-0E1C-8B21-3E6D-9C655C6E2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209" y="4666622"/>
            <a:ext cx="4642648" cy="2160000"/>
          </a:xfrm>
          <a:prstGeom prst="rect">
            <a:avLst/>
          </a:prstGeom>
        </p:spPr>
      </p:pic>
      <p:pic>
        <p:nvPicPr>
          <p:cNvPr id="10" name="Obraz 9" descr="Obraz zawierający tekst&#10;&#10;Opis wygenerowany automatycznie">
            <a:extLst>
              <a:ext uri="{FF2B5EF4-FFF2-40B4-BE49-F238E27FC236}">
                <a16:creationId xmlns:a16="http://schemas.microsoft.com/office/drawing/2014/main" id="{151E7CFA-0636-3970-6F4C-17C4BF2CC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551" y="4670305"/>
            <a:ext cx="4424931" cy="2160000"/>
          </a:xfrm>
          <a:prstGeom prst="rect">
            <a:avLst/>
          </a:prstGeom>
        </p:spPr>
      </p:pic>
    </p:spTree>
    <p:extLst>
      <p:ext uri="{BB962C8B-B14F-4D97-AF65-F5344CB8AC3E}">
        <p14:creationId xmlns:p14="http://schemas.microsoft.com/office/powerpoint/2010/main" val="409865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01E49616-CB46-D5D7-35D4-58ACDBD1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65998"/>
            <a:ext cx="3674092" cy="1352550"/>
          </a:xfrm>
          <a:prstGeom prst="rect">
            <a:avLst/>
          </a:prstGeom>
        </p:spPr>
      </p:pic>
      <p:sp>
        <p:nvSpPr>
          <p:cNvPr id="9" name="pole tekstowe 8">
            <a:extLst>
              <a:ext uri="{FF2B5EF4-FFF2-40B4-BE49-F238E27FC236}">
                <a16:creationId xmlns:a16="http://schemas.microsoft.com/office/drawing/2014/main" id="{7C5554DB-0C47-E8C3-3F16-5F205ABA6A9D}"/>
              </a:ext>
            </a:extLst>
          </p:cNvPr>
          <p:cNvSpPr txBox="1"/>
          <p:nvPr/>
        </p:nvSpPr>
        <p:spPr>
          <a:xfrm>
            <a:off x="757384" y="1508575"/>
            <a:ext cx="5606471" cy="4093428"/>
          </a:xfrm>
          <a:prstGeom prst="rect">
            <a:avLst/>
          </a:prstGeom>
          <a:noFill/>
        </p:spPr>
        <p:txBody>
          <a:bodyPr wrap="square" rtlCol="0">
            <a:spAutoFit/>
          </a:bodyPr>
          <a:lstStyle/>
          <a:p>
            <a:pPr algn="just"/>
            <a:r>
              <a:rPr lang="pl-PL" sz="2000" b="1" dirty="0"/>
              <a:t>Ważniejsze funkcje Stefana Banacha:</a:t>
            </a:r>
          </a:p>
          <a:p>
            <a:pPr algn="just"/>
            <a:endParaRPr lang="pl-PL" sz="2000" b="1" dirty="0"/>
          </a:p>
          <a:p>
            <a:pPr marL="342900" indent="-342900" algn="just">
              <a:buFont typeface="Arial" panose="020B0604020202020204" pitchFamily="34" charset="0"/>
              <a:buChar char="•"/>
            </a:pPr>
            <a:r>
              <a:rPr lang="pl-PL" sz="2000" dirty="0"/>
              <a:t>Kierownik II Katedry Matematyki Wydziału Matematyczno-Przyrodniczego Uniwersytetu Jana Kazimierza we Lwowie</a:t>
            </a:r>
          </a:p>
          <a:p>
            <a:pPr marL="342900" indent="-342900" algn="just">
              <a:buFont typeface="Arial" panose="020B0604020202020204" pitchFamily="34" charset="0"/>
              <a:buChar char="•"/>
            </a:pPr>
            <a:r>
              <a:rPr lang="pl-PL" sz="2000" dirty="0"/>
              <a:t>Prezes Koła Matematyczno-Fizycznego studentów Uniwersytetu Jana Kazimierza we Lwowie</a:t>
            </a:r>
          </a:p>
          <a:p>
            <a:pPr marL="342900" indent="-342900" algn="just">
              <a:buFont typeface="Arial" panose="020B0604020202020204" pitchFamily="34" charset="0"/>
              <a:buChar char="•"/>
            </a:pPr>
            <a:r>
              <a:rPr lang="pl-PL" sz="2000" dirty="0"/>
              <a:t>Prezes Polskiego Towarzystwa Matematycznego</a:t>
            </a:r>
          </a:p>
          <a:p>
            <a:pPr marL="342900" indent="-342900" algn="just">
              <a:buFont typeface="Arial" panose="020B0604020202020204" pitchFamily="34" charset="0"/>
              <a:buChar char="•"/>
            </a:pPr>
            <a:r>
              <a:rPr lang="pl-PL" sz="2000" dirty="0"/>
              <a:t>Redaktor czasopisma „Studia </a:t>
            </a:r>
            <a:r>
              <a:rPr lang="pl-PL" sz="2000" dirty="0" err="1"/>
              <a:t>Mathematica</a:t>
            </a:r>
            <a:r>
              <a:rPr lang="pl-PL" sz="2000" dirty="0"/>
              <a:t>”</a:t>
            </a:r>
          </a:p>
          <a:p>
            <a:pPr marL="342900" indent="-342900" algn="just">
              <a:buFont typeface="Arial" panose="020B0604020202020204" pitchFamily="34" charset="0"/>
              <a:buChar char="•"/>
            </a:pPr>
            <a:r>
              <a:rPr lang="pl-PL" sz="2000" dirty="0"/>
              <a:t>Dziekan Wydziału Matematyczno-Przyrodniczego im. Iwana Franki</a:t>
            </a:r>
          </a:p>
          <a:p>
            <a:pPr marL="342900" indent="-342900" algn="just">
              <a:buFont typeface="Arial" panose="020B0604020202020204" pitchFamily="34" charset="0"/>
              <a:buChar char="•"/>
            </a:pPr>
            <a:r>
              <a:rPr lang="pl-PL" sz="2000" dirty="0"/>
              <a:t>Członek Rady Miejskiej Lwowa</a:t>
            </a:r>
          </a:p>
        </p:txBody>
      </p:sp>
      <p:pic>
        <p:nvPicPr>
          <p:cNvPr id="8" name="Obraz 7" descr="Obraz zawierający tekst, znak&#10;&#10;Opis wygenerowany automatycznie">
            <a:extLst>
              <a:ext uri="{FF2B5EF4-FFF2-40B4-BE49-F238E27FC236}">
                <a16:creationId xmlns:a16="http://schemas.microsoft.com/office/drawing/2014/main" id="{F26F2481-2E3E-C92C-A1C3-EF2D30189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240" y="295798"/>
            <a:ext cx="4802308" cy="2245500"/>
          </a:xfrm>
          <a:prstGeom prst="rect">
            <a:avLst/>
          </a:prstGeom>
        </p:spPr>
      </p:pic>
      <p:pic>
        <p:nvPicPr>
          <p:cNvPr id="12" name="Obraz 11" descr="Obraz zawierający tekst, moneta, porcelana&#10;&#10;Opis wygenerowany automatycznie">
            <a:extLst>
              <a:ext uri="{FF2B5EF4-FFF2-40B4-BE49-F238E27FC236}">
                <a16:creationId xmlns:a16="http://schemas.microsoft.com/office/drawing/2014/main" id="{8F6DE5C6-319D-41DF-E861-A0C0039D5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399" y="3654199"/>
            <a:ext cx="3943746" cy="2278780"/>
          </a:xfrm>
          <a:prstGeom prst="rect">
            <a:avLst/>
          </a:prstGeom>
        </p:spPr>
      </p:pic>
      <p:pic>
        <p:nvPicPr>
          <p:cNvPr id="4" name="Obraz 3" descr="Obraz zawierający mapa&#10;&#10;Opis wygenerowany automatycznie">
            <a:extLst>
              <a:ext uri="{FF2B5EF4-FFF2-40B4-BE49-F238E27FC236}">
                <a16:creationId xmlns:a16="http://schemas.microsoft.com/office/drawing/2014/main" id="{019507B5-6372-2755-99AF-33E318A58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243" y="2648509"/>
            <a:ext cx="2286000" cy="1813560"/>
          </a:xfrm>
          <a:prstGeom prst="rect">
            <a:avLst/>
          </a:prstGeom>
        </p:spPr>
      </p:pic>
    </p:spTree>
    <p:extLst>
      <p:ext uri="{BB962C8B-B14F-4D97-AF65-F5344CB8AC3E}">
        <p14:creationId xmlns:p14="http://schemas.microsoft.com/office/powerpoint/2010/main" val="17355726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80C89D7BD969C4BB01CCFE6A9A228E3" ma:contentTypeVersion="5" ma:contentTypeDescription="Utwórz nowy dokument." ma:contentTypeScope="" ma:versionID="d55631c0124bbdb30b11a457f5329837">
  <xsd:schema xmlns:xsd="http://www.w3.org/2001/XMLSchema" xmlns:xs="http://www.w3.org/2001/XMLSchema" xmlns:p="http://schemas.microsoft.com/office/2006/metadata/properties" xmlns:ns2="aa5e7fdd-e3fe-4bf7-af23-c42fc2bef2b8" xmlns:ns3="398d8501-6372-4924-8ade-7467088500a3" targetNamespace="http://schemas.microsoft.com/office/2006/metadata/properties" ma:root="true" ma:fieldsID="fe242ffa92cd807404e0d97504de4fb7" ns2:_="" ns3:_="">
    <xsd:import namespace="aa5e7fdd-e3fe-4bf7-af23-c42fc2bef2b8"/>
    <xsd:import namespace="398d8501-6372-4924-8ade-7467088500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e7fdd-e3fe-4bf7-af23-c42fc2bef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8d8501-6372-4924-8ade-7467088500a3"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AEC96-0171-463E-A610-B852D7F1B570}"/>
</file>

<file path=customXml/itemProps2.xml><?xml version="1.0" encoding="utf-8"?>
<ds:datastoreItem xmlns:ds="http://schemas.openxmlformats.org/officeDocument/2006/customXml" ds:itemID="{7EF7208B-F0E3-4C2B-9154-4A89FC555F01}"/>
</file>

<file path=docProps/app.xml><?xml version="1.0" encoding="utf-8"?>
<Properties xmlns="http://schemas.openxmlformats.org/officeDocument/2006/extended-properties" xmlns:vt="http://schemas.openxmlformats.org/officeDocument/2006/docPropsVTypes">
  <TotalTime>147</TotalTime>
  <Words>1087</Words>
  <Application>Microsoft Office PowerPoint</Application>
  <PresentationFormat>Panoramiczny</PresentationFormat>
  <Paragraphs>48</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Calibri</vt:lpstr>
      <vt:lpstr>Calibri Light</vt:lpstr>
      <vt:lpstr>Source Sans Pro</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Arkadiusz Telesiński</dc:creator>
  <cp:lastModifiedBy>Arkadiusz Telesiński</cp:lastModifiedBy>
  <cp:revision>4</cp:revision>
  <dcterms:created xsi:type="dcterms:W3CDTF">2023-03-12T08:27:19Z</dcterms:created>
  <dcterms:modified xsi:type="dcterms:W3CDTF">2023-03-12T10:54:48Z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945193-57ff-457d-9504-518e9bfb59a9_Enabled">
    <vt:lpwstr>true</vt:lpwstr>
  </property>
  <property fmtid="{D5CDD505-2E9C-101B-9397-08002B2CF9AE}" pid="3" name="MSIP_Label_50945193-57ff-457d-9504-518e9bfb59a9_SetDate">
    <vt:lpwstr>2023-03-12T08:27:19Z</vt:lpwstr>
  </property>
  <property fmtid="{D5CDD505-2E9C-101B-9397-08002B2CF9AE}" pid="4" name="MSIP_Label_50945193-57ff-457d-9504-518e9bfb59a9_Method">
    <vt:lpwstr>Standard</vt:lpwstr>
  </property>
  <property fmtid="{D5CDD505-2E9C-101B-9397-08002B2CF9AE}" pid="5" name="MSIP_Label_50945193-57ff-457d-9504-518e9bfb59a9_Name">
    <vt:lpwstr>ZUT</vt:lpwstr>
  </property>
  <property fmtid="{D5CDD505-2E9C-101B-9397-08002B2CF9AE}" pid="6" name="MSIP_Label_50945193-57ff-457d-9504-518e9bfb59a9_SiteId">
    <vt:lpwstr>0aa66ad4-f98f-4515-b7c9-b60fd37ad027</vt:lpwstr>
  </property>
  <property fmtid="{D5CDD505-2E9C-101B-9397-08002B2CF9AE}" pid="7" name="MSIP_Label_50945193-57ff-457d-9504-518e9bfb59a9_ActionId">
    <vt:lpwstr>1979506b-8607-4ad8-a201-08522d081fcd</vt:lpwstr>
  </property>
  <property fmtid="{D5CDD505-2E9C-101B-9397-08002B2CF9AE}" pid="8" name="MSIP_Label_50945193-57ff-457d-9504-518e9bfb59a9_ContentBits">
    <vt:lpwstr>0</vt:lpwstr>
  </property>
</Properties>
</file>