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rtl="0"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8" autoAdjust="0"/>
  </p:normalViewPr>
  <p:slideViewPr>
    <p:cSldViewPr snapToGrid="0">
      <p:cViewPr>
        <p:scale>
          <a:sx n="81" d="100"/>
          <a:sy n="81" d="100"/>
        </p:scale>
        <p:origin x="-27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7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>
            <a:extLst>
              <a:ext uri="{FF2B5EF4-FFF2-40B4-BE49-F238E27FC236}">
                <a16:creationId xmlns=""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3" name="Data — symbol zastępczy 2">
            <a:extLst>
              <a:ext uri="{FF2B5EF4-FFF2-40B4-BE49-F238E27FC236}">
                <a16:creationId xmlns=""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1686964-9390-465E-A7D5-E5D7739521CA}" type="datetime1">
              <a:rPr lang="pl-PL" smtClean="0"/>
              <a:t>2023-02-27</a:t>
            </a:fld>
            <a:endParaRPr lang="pl-PL" dirty="0"/>
          </a:p>
        </p:txBody>
      </p:sp>
      <p:sp>
        <p:nvSpPr>
          <p:cNvPr id="4" name="Stopka — symbol zastępczy 3">
            <a:extLst>
              <a:ext uri="{FF2B5EF4-FFF2-40B4-BE49-F238E27FC236}">
                <a16:creationId xmlns=""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5" name="Numer slajdu — symbol zastępczy 4">
            <a:extLst>
              <a:ext uri="{FF2B5EF4-FFF2-40B4-BE49-F238E27FC236}">
                <a16:creationId xmlns=""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90168E-626C-4E60-93C0-A00D2560946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FD9E54-11E3-4B93-9AB2-E42F7FAFAA38}" type="datetime1">
              <a:rPr lang="pl-PL" smtClean="0"/>
              <a:pPr/>
              <a:t>2023-02-27</a:t>
            </a:fld>
            <a:endParaRPr lang="pl-PL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/>
              <a:t>Kliknij, aby edytować style wzorców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B3AB32-59DF-41F1-9618-EDFBF5049629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l-PL" noProof="0"/>
              <a:t>Kliknij, aby edytować styl wzorca podtytułu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A81B82B-791D-4CFB-A8E1-4BADF167624E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ytuł 1"/>
          <p:cNvSpPr>
            <a:spLocks noGrp="1"/>
          </p:cNvSpPr>
          <p:nvPr>
            <p:ph type="title" hasCustomPrompt="1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CB417A-3777-45E5-A5D5-933568141085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8839201" y="675726"/>
            <a:ext cx="2004164" cy="5183073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>
          <a:xfrm>
            <a:off x="774923" y="675726"/>
            <a:ext cx="7896279" cy="5183073"/>
          </a:xfrm>
        </p:spPr>
        <p:txBody>
          <a:bodyPr vert="eaVert" rtlCol="0" anchor="t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6BFE06EA-509D-4750-A26D-22649B15F5B4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 hasCustomPrompt="1"/>
          </p:nvPr>
        </p:nvSpPr>
        <p:spPr>
          <a:xfrm>
            <a:off x="581192" y="2180496"/>
            <a:ext cx="11029615" cy="3678303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715C8D-5074-4DC0-B15D-7C1B83621BD0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581193" y="3043910"/>
            <a:ext cx="11029615" cy="149750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 hasCustomPrompt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15AB10B-D90B-495F-ADA2-9EEC8079FBC6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 hasCustomPrompt="1"/>
          </p:nvPr>
        </p:nvSpPr>
        <p:spPr>
          <a:xfrm>
            <a:off x="581193" y="2228003"/>
            <a:ext cx="5422390" cy="3633047"/>
          </a:xfrm>
        </p:spPr>
        <p:txBody>
          <a:bodyPr rtlCol="0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 hasCustomPrompt="1"/>
          </p:nvPr>
        </p:nvSpPr>
        <p:spPr>
          <a:xfrm>
            <a:off x="6188417" y="2228003"/>
            <a:ext cx="5422392" cy="3633047"/>
          </a:xfrm>
        </p:spPr>
        <p:txBody>
          <a:bodyPr rtlCol="0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91F5B-A148-4026-992C-5103E9EE2B07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ytuł 1"/>
          <p:cNvSpPr>
            <a:spLocks noGrp="1"/>
          </p:cNvSpPr>
          <p:nvPr>
            <p:ph type="title" hasCustomPrompt="1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 hasCustomPrompt="1"/>
          </p:nvPr>
        </p:nvSpPr>
        <p:spPr>
          <a:xfrm>
            <a:off x="887219" y="2250892"/>
            <a:ext cx="5087075" cy="536005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 hasCustomPrompt="1"/>
          </p:nvPr>
        </p:nvSpPr>
        <p:spPr>
          <a:xfrm>
            <a:off x="581194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 hasCustomPrompt="1"/>
          </p:nvPr>
        </p:nvSpPr>
        <p:spPr>
          <a:xfrm>
            <a:off x="6523735" y="2250892"/>
            <a:ext cx="5087073" cy="553373"/>
          </a:xfrm>
        </p:spPr>
        <p:txBody>
          <a:bodyPr rtlCol="0"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 hasCustomPrompt="1"/>
          </p:nvPr>
        </p:nvSpPr>
        <p:spPr>
          <a:xfrm>
            <a:off x="6217709" y="2926052"/>
            <a:ext cx="5393100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BEDF17A-70BC-472C-8A64-5A504543C1A7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67F7BA-6159-441B-AF01-CBE7412A1E05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7" name="Prostokąt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ytuł 1"/>
          <p:cNvSpPr>
            <a:spLocks noGrp="1"/>
          </p:cNvSpPr>
          <p:nvPr>
            <p:ph type="title" hasCustomPrompt="1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F04AFA-1778-4013-BEAF-CC7AEB0F10D4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581192" y="5262296"/>
            <a:ext cx="4909445" cy="689514"/>
          </a:xfrm>
        </p:spPr>
        <p:txBody>
          <a:bodyPr rtlCol="0"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 hasCustomPrompt="1"/>
          </p:nvPr>
        </p:nvSpPr>
        <p:spPr>
          <a:xfrm>
            <a:off x="447816" y="601200"/>
            <a:ext cx="11292840" cy="4204800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 hasCustomPrompt="1"/>
          </p:nvPr>
        </p:nvSpPr>
        <p:spPr>
          <a:xfrm>
            <a:off x="5740823" y="5262296"/>
            <a:ext cx="5869987" cy="689515"/>
          </a:xfrm>
        </p:spPr>
        <p:txBody>
          <a:bodyPr rtlCol="0"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7951807-BBF7-4FEB-9550-16B76B21A86E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pl-PL" noProof="0"/>
              <a:t>Kliknij ikonę, aby dodać obraz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 hasCustomPrompt="1"/>
          </p:nvPr>
        </p:nvSpPr>
        <p:spPr>
          <a:xfrm>
            <a:off x="581192" y="5260127"/>
            <a:ext cx="11029617" cy="598671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6525CE-B2F2-4EC8-972C-1EAA4989F9B6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99F83561-EA2E-449A-85D2-EC48CC4A8B8B}" type="datetime1">
              <a:rPr lang="pl-PL" noProof="0" smtClean="0"/>
              <a:t>2023-02-27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pPr rtl="0"/>
            <a:fld id="{D57F1E4F-1CFF-5643-939E-217C01CDF565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9" name="Prostokąt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Prostokąt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Prostokąt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cet.wp.pl/nie-tylko-karwowski-najslynniejsi-polscy-inzynierowie-6036172180997249g/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player.pl/114916888-Jacek-rafal-karpinski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ialczynski.pl/2015/05/21/wiwlcy-polacy-jacek-rafal-karpinski-ps-maly-jacek-pseudonim-powstanczy-1927-2010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obusko.pl/kalendarium-21-lutego-2010-roku-zmarl-jacek-karpinski-pionier-wspolczesnej-informatyki-tworca-pierwszego-mikrokomputera-polski-steve-jobs-i-bill-gates-w-jednym-ciele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biografia24.pl/jacek-karpinski/" TargetMode="External"/><Relationship Id="rId3" Type="http://schemas.openxmlformats.org/officeDocument/2006/relationships/hyperlink" Target="https://pl.wikipedia.org/wiki/Jacek_Karpi%C5%84ski" TargetMode="External"/><Relationship Id="rId7" Type="http://schemas.openxmlformats.org/officeDocument/2006/relationships/hyperlink" Target="https://docplayer.pl/114916888-Jacek-rafal-karpinski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adomosci.dziennik.pl/historia/ludzie/artykuly/546989,jacek-karpinski-komputer-geniusz-prl-akat-perceptron-komputery-wynalazki.html" TargetMode="External"/><Relationship Id="rId5" Type="http://schemas.openxmlformats.org/officeDocument/2006/relationships/hyperlink" Target="https://wynalazki.andrej.edu.pl/wynalazcy/50-k/888-karpinski" TargetMode="External"/><Relationship Id="rId4" Type="http://schemas.openxmlformats.org/officeDocument/2006/relationships/hyperlink" Target="https://www.filmweb.pl/person/Jacek+Karpi%C5%84ski-1924907/biography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Darmowe ilustracje Sieci world wide web">
            <a:extLst>
              <a:ext uri="{FF2B5EF4-FFF2-40B4-BE49-F238E27FC236}">
                <a16:creationId xmlns="" xmlns:a16="http://schemas.microsoft.com/office/drawing/2014/main" id="{11450C41-E727-0A22-C134-17DCA78D03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1500E9E1-A183-7157-5FC3-A887BD51592F}"/>
              </a:ext>
            </a:extLst>
          </p:cNvPr>
          <p:cNvSpPr/>
          <p:nvPr/>
        </p:nvSpPr>
        <p:spPr>
          <a:xfrm>
            <a:off x="800100" y="2481262"/>
            <a:ext cx="10591800" cy="1895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>
            <a:extLst>
              <a:ext uri="{FF2B5EF4-FFF2-40B4-BE49-F238E27FC236}">
                <a16:creationId xmlns="" xmlns:a16="http://schemas.microsoft.com/office/drawing/2014/main" id="{3B8AD074-0279-B69E-8C72-5DFAD8317BC3}"/>
              </a:ext>
            </a:extLst>
          </p:cNvPr>
          <p:cNvSpPr txBox="1"/>
          <p:nvPr/>
        </p:nvSpPr>
        <p:spPr>
          <a:xfrm>
            <a:off x="457755" y="2828834"/>
            <a:ext cx="112764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Jacek Rafał Karpiński – </a:t>
            </a:r>
            <a:br>
              <a:rPr lang="pl-PL" sz="3600" b="1" dirty="0">
                <a:solidFill>
                  <a:schemeClr val="bg1"/>
                </a:solidFill>
              </a:rPr>
            </a:br>
            <a:r>
              <a:rPr lang="pl-PL" sz="3600" b="1" dirty="0">
                <a:solidFill>
                  <a:schemeClr val="bg1"/>
                </a:solidFill>
              </a:rPr>
              <a:t>nieprzyzwoicie utalentowany inżynier</a:t>
            </a:r>
          </a:p>
        </p:txBody>
      </p:sp>
    </p:spTree>
    <p:extLst>
      <p:ext uri="{BB962C8B-B14F-4D97-AF65-F5344CB8AC3E}">
        <p14:creationId xmlns:p14="http://schemas.microsoft.com/office/powerpoint/2010/main" val="184097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E378001-C98D-F642-2E5A-CA28873EB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996950"/>
            <a:ext cx="11029616" cy="53984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pl-PL" sz="3600" b="0" kern="1200" cap="all" dirty="0">
                <a:latin typeface="+mj-lt"/>
                <a:ea typeface="+mj-ea"/>
                <a:cs typeface="+mj-cs"/>
              </a:rPr>
              <a:t>Krótko i na temat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AAC8D620-9CE2-4EA8-724C-0C1618A6149B}"/>
              </a:ext>
            </a:extLst>
          </p:cNvPr>
          <p:cNvSpPr txBox="1"/>
          <p:nvPr/>
        </p:nvSpPr>
        <p:spPr>
          <a:xfrm>
            <a:off x="381740" y="2068497"/>
            <a:ext cx="5806677" cy="40598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algn="just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lang="pl-PL" sz="2000" b="1" dirty="0">
                <a:solidFill>
                  <a:schemeClr val="tx2"/>
                </a:solidFill>
              </a:rPr>
              <a:t>Jacek Rafał Karpiński </a:t>
            </a:r>
            <a:r>
              <a:rPr lang="pl-PL" sz="2000" dirty="0">
                <a:solidFill>
                  <a:schemeClr val="tx2"/>
                </a:solidFill>
              </a:rPr>
              <a:t>urodzony 9 kwietnia 1927r. </a:t>
            </a:r>
            <a:br>
              <a:rPr lang="pl-PL" sz="2000" dirty="0">
                <a:solidFill>
                  <a:schemeClr val="tx2"/>
                </a:solidFill>
              </a:rPr>
            </a:br>
            <a:r>
              <a:rPr lang="pl-PL" sz="2000" dirty="0">
                <a:solidFill>
                  <a:schemeClr val="tx2"/>
                </a:solidFill>
              </a:rPr>
              <a:t>w Turynie. Był polskim </a:t>
            </a:r>
            <a:r>
              <a:rPr lang="pl-PL" sz="2000" b="1" dirty="0">
                <a:solidFill>
                  <a:schemeClr val="accent1"/>
                </a:solidFill>
              </a:rPr>
              <a:t>inżynierem</a:t>
            </a:r>
            <a:r>
              <a:rPr lang="pl-PL" sz="2000" dirty="0">
                <a:solidFill>
                  <a:schemeClr val="tx2"/>
                </a:solidFill>
              </a:rPr>
              <a:t>, 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</a:rPr>
              <a:t>elektronikiem</a:t>
            </a:r>
            <a:r>
              <a:rPr lang="pl-PL" sz="2000" dirty="0">
                <a:solidFill>
                  <a:schemeClr val="tx2"/>
                </a:solidFill>
              </a:rPr>
              <a:t> </a:t>
            </a:r>
            <a:br>
              <a:rPr lang="pl-PL" sz="2000" dirty="0">
                <a:solidFill>
                  <a:schemeClr val="tx2"/>
                </a:solidFill>
              </a:rPr>
            </a:br>
            <a:r>
              <a:rPr lang="pl-PL" sz="2000" dirty="0">
                <a:solidFill>
                  <a:schemeClr val="tx2"/>
                </a:solidFill>
              </a:rPr>
              <a:t>i 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</a:rPr>
              <a:t>informatykiem</a:t>
            </a:r>
            <a:r>
              <a:rPr lang="pl-PL" sz="2000" dirty="0">
                <a:solidFill>
                  <a:schemeClr val="tx2"/>
                </a:solidFill>
              </a:rPr>
              <a:t>. Był żołnierzem Szarych Szeregów </a:t>
            </a:r>
            <a:br>
              <a:rPr lang="pl-PL" sz="2000" dirty="0">
                <a:solidFill>
                  <a:schemeClr val="tx2"/>
                </a:solidFill>
              </a:rPr>
            </a:br>
            <a:r>
              <a:rPr lang="pl-PL" sz="2000" dirty="0">
                <a:solidFill>
                  <a:schemeClr val="tx2"/>
                </a:solidFill>
              </a:rPr>
              <a:t>w batalionie "Zośka". Uczestniczył także w powstaniu warszawskim. Został trzykrotnie odznaczony Krzyżem Walecznych. Zaprojektował minikomputer K-202. Jeden z założycieli Polskiego Towarzystwa Informatycznego </a:t>
            </a:r>
            <a:br>
              <a:rPr lang="pl-PL" sz="2000" dirty="0">
                <a:solidFill>
                  <a:schemeClr val="tx2"/>
                </a:solidFill>
              </a:rPr>
            </a:br>
            <a:r>
              <a:rPr lang="pl-PL" sz="2000" dirty="0">
                <a:solidFill>
                  <a:schemeClr val="tx2"/>
                </a:solidFill>
              </a:rPr>
              <a:t>i wiceprezes jego pierwszego Zarządu Głównego. </a:t>
            </a:r>
            <a:br>
              <a:rPr lang="pl-PL" sz="2000" dirty="0">
                <a:solidFill>
                  <a:schemeClr val="tx2"/>
                </a:solidFill>
              </a:rPr>
            </a:br>
            <a:r>
              <a:rPr lang="pl-PL" sz="2000" dirty="0">
                <a:solidFill>
                  <a:schemeClr val="tx2"/>
                </a:solidFill>
              </a:rPr>
              <a:t>Był synem Adama Karpińskiego i Wandy Czarnockiej - Karpińskiej. Zmarł 21lutego 2010 roku. Miejscem jego pochówku jest Cmentarz ewangelicko-reformowany w Warszawie.</a:t>
            </a:r>
          </a:p>
          <a:p>
            <a:pPr algn="ctr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</a:rPr>
              <a:t>W roku 2023 przypada 96. rocznica urodzin i 13. rocznica śmierci Jacka Karpińskiego.</a:t>
            </a:r>
          </a:p>
        </p:txBody>
      </p:sp>
      <p:pic>
        <p:nvPicPr>
          <p:cNvPr id="3074" name="Picture 2" descr="Jacek Karpiński - geniusz, patriota i ojciec polskich komputerów - Geekweek  w INTERIA.PL">
            <a:extLst>
              <a:ext uri="{FF2B5EF4-FFF2-40B4-BE49-F238E27FC236}">
                <a16:creationId xmlns="" xmlns:a16="http://schemas.microsoft.com/office/drawing/2014/main" id="{0DAC6E61-0372-3FD9-5918-72426B607C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89"/>
          <a:stretch/>
        </p:blipFill>
        <p:spPr bwMode="auto">
          <a:xfrm>
            <a:off x="6188417" y="2228003"/>
            <a:ext cx="5422392" cy="3633047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40AA2DBD-5B5A-162B-538F-F127BA8A79FB}"/>
              </a:ext>
            </a:extLst>
          </p:cNvPr>
          <p:cNvSpPr txBox="1"/>
          <p:nvPr/>
        </p:nvSpPr>
        <p:spPr>
          <a:xfrm>
            <a:off x="6096000" y="5893598"/>
            <a:ext cx="58066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Źródło: </a:t>
            </a:r>
            <a:r>
              <a:rPr lang="pl-PL" sz="900" dirty="0">
                <a:hlinkClick r:id="rId3"/>
              </a:rPr>
              <a:t>https://facet.wp.pl/nie-tylko-karwowski-najslynniejsi-polscy-inzynierowie-6036172180997249g/8</a:t>
            </a:r>
            <a:r>
              <a:rPr lang="pl-PL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951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64F28B6-7F0C-CE60-7115-926289F57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08688"/>
            <a:ext cx="11029616" cy="691638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Krótko i na temat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836B5566-1836-44A0-9DCE-62C4B4F454E0}"/>
              </a:ext>
            </a:extLst>
          </p:cNvPr>
          <p:cNvSpPr txBox="1"/>
          <p:nvPr/>
        </p:nvSpPr>
        <p:spPr>
          <a:xfrm>
            <a:off x="426128" y="2121763"/>
            <a:ext cx="618773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900" b="1" dirty="0"/>
              <a:t>Jacek Karpiński </a:t>
            </a:r>
            <a:r>
              <a:rPr lang="pl-PL" sz="1900" dirty="0"/>
              <a:t>brał udział w działaniach konspiracyjnych podczas okupacji niemieckiej. Początkowo działał </a:t>
            </a:r>
            <a:br>
              <a:rPr lang="pl-PL" sz="1900" dirty="0"/>
            </a:br>
            <a:r>
              <a:rPr lang="pl-PL" sz="1900" dirty="0"/>
              <a:t>w formacjach harcerskich, zajmujących się małym sabotażem, </a:t>
            </a:r>
            <a:br>
              <a:rPr lang="pl-PL" sz="1900" dirty="0"/>
            </a:br>
            <a:r>
              <a:rPr lang="pl-PL" sz="1900" dirty="0"/>
              <a:t>a następnie w Grupach Szturmowych. Ostatecznie dołączył do plutonu "Alek" i "Sad" batalionu Zośka, razem </a:t>
            </a:r>
            <a:br>
              <a:rPr lang="pl-PL" sz="1900" dirty="0"/>
            </a:br>
            <a:r>
              <a:rPr lang="pl-PL" sz="1900" dirty="0"/>
              <a:t>z Krzysztofem Kamilem Baczyńskim. Brał udział w akcjach "</a:t>
            </a:r>
            <a:r>
              <a:rPr lang="pl-PL" sz="1900" dirty="0" err="1"/>
              <a:t>Sieczychy</a:t>
            </a:r>
            <a:r>
              <a:rPr lang="pl-PL" sz="1900" dirty="0"/>
              <a:t>" pod Celestynowem i Urlami. W czasie Powstania Warszawskiego został ciężko ranny - postrzał w kręgosłup – </a:t>
            </a:r>
            <a:br>
              <a:rPr lang="pl-PL" sz="1900" dirty="0"/>
            </a:br>
            <a:r>
              <a:rPr lang="pl-PL" sz="1900" dirty="0"/>
              <a:t>i sparaliżowany. Po kapitulacji powstania został ewakuowany </a:t>
            </a:r>
            <a:br>
              <a:rPr lang="pl-PL" sz="1900" dirty="0"/>
            </a:br>
            <a:r>
              <a:rPr lang="pl-PL" sz="1900" dirty="0"/>
              <a:t>z miasta. Dzięki lekarzom, którzy wystawili mu fałszywą kartę choroby, udało mu się przeżyć. Odzyskał władzę w nogach </a:t>
            </a:r>
            <a:br>
              <a:rPr lang="pl-PL" sz="1900" dirty="0"/>
            </a:br>
            <a:r>
              <a:rPr lang="pl-PL" sz="1900" dirty="0"/>
              <a:t>i uczył się chodzić, przemierzając górskie szlaki w okolicach Zakopanego. Mimo to, do końca życia utykał. Po Powstaniu Warszawskim zdał maturę w Radomsku na samych piątkach.</a:t>
            </a:r>
          </a:p>
        </p:txBody>
      </p:sp>
      <p:pic>
        <p:nvPicPr>
          <p:cNvPr id="4100" name="Picture 4" descr="Jacek Rafał Karpiński - - PDF Free Download">
            <a:extLst>
              <a:ext uri="{FF2B5EF4-FFF2-40B4-BE49-F238E27FC236}">
                <a16:creationId xmlns="" xmlns:a16="http://schemas.microsoft.com/office/drawing/2014/main" id="{661C358C-1F32-491C-0879-AFD8C75CF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846" y="1876425"/>
            <a:ext cx="4083962" cy="4431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6E970176-7E91-4709-C849-7E9B796DB5A8}"/>
              </a:ext>
            </a:extLst>
          </p:cNvPr>
          <p:cNvSpPr txBox="1"/>
          <p:nvPr/>
        </p:nvSpPr>
        <p:spPr>
          <a:xfrm>
            <a:off x="7526846" y="6418555"/>
            <a:ext cx="41650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Źródło: </a:t>
            </a:r>
            <a:r>
              <a:rPr lang="pl-PL" sz="900" dirty="0">
                <a:hlinkClick r:id="rId3"/>
              </a:rPr>
              <a:t>https://docplayer.pl/114916888-Jacek-rafal-karpinski.html</a:t>
            </a:r>
            <a:r>
              <a:rPr lang="pl-PL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097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56CD788-8AF3-2B3D-4807-7498CF659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00516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Wynalazki i ich historie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08CAD241-FC30-A0FE-58DE-1D940AC2B5C3}"/>
              </a:ext>
            </a:extLst>
          </p:cNvPr>
          <p:cNvSpPr txBox="1"/>
          <p:nvPr/>
        </p:nvSpPr>
        <p:spPr>
          <a:xfrm>
            <a:off x="361025" y="1961964"/>
            <a:ext cx="1146995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900" dirty="0"/>
              <a:t>W 1957 w Instytucie Podstawowych Problemów Techniki PAN skonstruował maszynę AAH według pomysłu Józefa Lityńskiego z Państwowego Instytutu Hydrologiczno-Meteorologicznego. AAH było opartą na 650 lampach maszyną do długoterminowych numerycznych prognoz pogody, na podstawie analizy harmonicznej. W 1959 powstał AKAT-1 – pierwszy na świecie tranzystorowy analizator równań różniczkowych. </a:t>
            </a:r>
          </a:p>
          <a:p>
            <a:pPr algn="just"/>
            <a:endParaRPr lang="pl-PL" sz="1900" dirty="0"/>
          </a:p>
          <a:p>
            <a:pPr algn="just"/>
            <a:r>
              <a:rPr lang="pl-PL" sz="1900" dirty="0"/>
              <a:t>Po powrocie do kraju, w Pracowni Sztucznej Inteligencji w Instytucie Automatyki PAN, skonstruował perceptron, uczącą się maszynę, która rozpoznawała otoczenie przy użyciu kamery. Była to sieć neuronowa oparta na 2 tysiącach tranzystorów. Była to wówczas druga taka konstrukcja na świecie.</a:t>
            </a:r>
          </a:p>
          <a:p>
            <a:pPr algn="just"/>
            <a:endParaRPr lang="pl-PL" sz="1900" dirty="0"/>
          </a:p>
          <a:p>
            <a:pPr algn="just"/>
            <a:r>
              <a:rPr lang="pl-PL" sz="1900" dirty="0"/>
              <a:t>Po przejściu do Instytutu Fizyki Doświadczalnej Uniwersytetu Warszawskiego, w ciągu 3 lat skonstruował skaner do analizy fotografii zderzeń cząstek elementarnych, wspomagany przez komputer KAR-65. Pracował on z szybkością 100 tysięcy operacji na sekundę, przy czym był 30-krotnie tańszy niż 2 razy wolniejsze ówczesne komputery Odra. KAR-65 dokonywał 100 tys. operacji zmiennoprzecinkowych, był asynchroniczny, nie posiadał zegara. Sterowało nim 5 układów automatów skończonych.</a:t>
            </a:r>
          </a:p>
          <a:p>
            <a:pPr algn="just"/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pic>
        <p:nvPicPr>
          <p:cNvPr id="5124" name="Picture 4" descr="Darmowe grafiki wektorowe Żarówka">
            <a:extLst>
              <a:ext uri="{FF2B5EF4-FFF2-40B4-BE49-F238E27FC236}">
                <a16:creationId xmlns="" xmlns:a16="http://schemas.microsoft.com/office/drawing/2014/main" id="{EBCBE621-4F2E-AE9C-8CC3-1D6A3134A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52438">
            <a:off x="11091476" y="5864546"/>
            <a:ext cx="567091" cy="77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31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8294ACD-0A33-A34E-C09E-AC239E91A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8170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Wynalazki i ich historie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533A9A45-83F3-D5BA-0B2B-230A03D1BB1E}"/>
              </a:ext>
            </a:extLst>
          </p:cNvPr>
          <p:cNvSpPr txBox="1"/>
          <p:nvPr/>
        </p:nvSpPr>
        <p:spPr>
          <a:xfrm>
            <a:off x="4522879" y="2431358"/>
            <a:ext cx="700033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900" dirty="0"/>
              <a:t>W latach 1970–1973 zaprojektował pierwszy w kraju minikomputer – K-202, na układach scalonych małej i średniej skali integracji. Jednostka centralna wyposażona była w pamięć stałą i operacyjną, które można było rozszerzać. Mimo początkowego zainteresowania projekt został odrzucony przez peerelowską administrację.</a:t>
            </a:r>
          </a:p>
          <a:p>
            <a:pPr algn="just"/>
            <a:r>
              <a:rPr lang="pl-PL" sz="1900" dirty="0"/>
              <a:t>Ostatecznie jego produkcję rozpoczęto, ale sfinansowano z funduszy brytyjskich i na zamówienia Data-</a:t>
            </a:r>
            <a:r>
              <a:rPr lang="pl-PL" sz="1900" dirty="0" err="1"/>
              <a:t>Loop</a:t>
            </a:r>
            <a:r>
              <a:rPr lang="pl-PL" sz="1900" dirty="0"/>
              <a:t> i MB </a:t>
            </a:r>
            <a:r>
              <a:rPr lang="pl-PL" sz="1900" dirty="0" err="1"/>
              <a:t>Metals</a:t>
            </a:r>
            <a:r>
              <a:rPr lang="pl-PL" sz="1900" dirty="0"/>
              <a:t>.</a:t>
            </a:r>
          </a:p>
          <a:p>
            <a:pPr algn="just"/>
            <a:r>
              <a:rPr lang="pl-PL" sz="1900" dirty="0"/>
              <a:t>K-202 pracował z szybkością miliona operacji na sekundę (szybciej niż komputery osobiste 10 lat później). Zastosowano w nim nowatorskie na skalę krajową rozwiązanie powiększania pamięci poprzez adresowanie stronicowe, opracowane w Wielkiej Brytanii i USA na przełomie lat pięćdziesiątych i sześćdziesiątych.</a:t>
            </a:r>
          </a:p>
        </p:txBody>
      </p:sp>
      <p:pic>
        <p:nvPicPr>
          <p:cNvPr id="7170" name="Picture 2" descr="Wielcy Polacy - Jacek Rafał Karpiński, ps. Mały Jacek (pseudonim  powstańczy), (1927 - 2010) | Białczyński">
            <a:extLst>
              <a:ext uri="{FF2B5EF4-FFF2-40B4-BE49-F238E27FC236}">
                <a16:creationId xmlns="" xmlns:a16="http://schemas.microsoft.com/office/drawing/2014/main" id="{5D1D20BD-D0D3-37BC-9F09-3EFA7AF87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12" y="2132813"/>
            <a:ext cx="2987631" cy="419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9B87C0E3-36AD-B5FE-6FE6-DD63AA9E9B4A}"/>
              </a:ext>
            </a:extLst>
          </p:cNvPr>
          <p:cNvSpPr txBox="1"/>
          <p:nvPr/>
        </p:nvSpPr>
        <p:spPr>
          <a:xfrm>
            <a:off x="186431" y="6330889"/>
            <a:ext cx="454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Źródło: </a:t>
            </a:r>
            <a:r>
              <a:rPr lang="pl-PL" sz="900" dirty="0">
                <a:hlinkClick r:id="rId3"/>
              </a:rPr>
              <a:t>https://bialczynski.pl/2015/05/21/wiwlcy-polacy-jacek-rafal-karpinski-ps-maly-jacek-pseudonim-powstanczy-1927-2010/</a:t>
            </a:r>
            <a:r>
              <a:rPr lang="pl-PL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394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66B9E55-B0A3-0AD6-7BD9-9ACCECDE7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6904" y="879710"/>
            <a:ext cx="11323763" cy="700516"/>
          </a:xfrm>
        </p:spPr>
        <p:txBody>
          <a:bodyPr>
            <a:normAutofit/>
          </a:bodyPr>
          <a:lstStyle/>
          <a:p>
            <a:pPr algn="ctr"/>
            <a:r>
              <a:rPr lang="pl-PL" sz="3600"/>
              <a:t>Odznaczenia</a:t>
            </a:r>
            <a:endParaRPr lang="pl-PL" sz="3600" dirty="0"/>
          </a:p>
        </p:txBody>
      </p:sp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10121CEA-A954-BABD-C617-D70E8F42E696}"/>
              </a:ext>
            </a:extLst>
          </p:cNvPr>
          <p:cNvSpPr txBox="1"/>
          <p:nvPr/>
        </p:nvSpPr>
        <p:spPr>
          <a:xfrm>
            <a:off x="867025" y="2183260"/>
            <a:ext cx="8549196" cy="2343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b="1" dirty="0"/>
              <a:t>Laureat wielu nagród, m.in.:</a:t>
            </a:r>
            <a:br>
              <a:rPr lang="pl-PL" sz="1900" b="1" dirty="0"/>
            </a:br>
            <a:r>
              <a:rPr lang="pl-PL" sz="1900" b="1" dirty="0"/>
              <a:t> </a:t>
            </a:r>
          </a:p>
          <a:p>
            <a:pPr marL="285750" indent="-285750" algn="just">
              <a:lnSpc>
                <a:spcPct val="200000"/>
              </a:lnSpc>
              <a:buBlip>
                <a:blip r:embed="rId2"/>
              </a:buBlip>
            </a:pPr>
            <a:r>
              <a:rPr lang="pl-PL" sz="1900" dirty="0"/>
              <a:t>Krzyż Komandorski Orderu Odrodzenia Polski, </a:t>
            </a:r>
          </a:p>
          <a:p>
            <a:pPr marL="285750" indent="-285750" algn="just">
              <a:lnSpc>
                <a:spcPct val="200000"/>
              </a:lnSpc>
              <a:buBlip>
                <a:blip r:embed="rId2"/>
              </a:buBlip>
            </a:pPr>
            <a:r>
              <a:rPr lang="pl-PL" sz="1900" dirty="0"/>
              <a:t>Krzyż Oficerski Orderu Odrodzenia Polski, </a:t>
            </a:r>
          </a:p>
          <a:p>
            <a:pPr marL="285750" indent="-285750" algn="just">
              <a:lnSpc>
                <a:spcPct val="200000"/>
              </a:lnSpc>
              <a:buBlip>
                <a:blip r:embed="rId2"/>
              </a:buBlip>
            </a:pPr>
            <a:r>
              <a:rPr lang="pl-PL" sz="1900" dirty="0"/>
              <a:t>Krzyż Walecznych.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9A9547E7-0EA5-68E3-F904-26D1F4483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3661" y="2820046"/>
            <a:ext cx="5317006" cy="2704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pole tekstowe 7">
            <a:extLst>
              <a:ext uri="{FF2B5EF4-FFF2-40B4-BE49-F238E27FC236}">
                <a16:creationId xmlns="" xmlns:a16="http://schemas.microsoft.com/office/drawing/2014/main" id="{75892C4B-CD90-B558-C3BC-BEA09E9302A8}"/>
              </a:ext>
            </a:extLst>
          </p:cNvPr>
          <p:cNvSpPr txBox="1"/>
          <p:nvPr/>
        </p:nvSpPr>
        <p:spPr>
          <a:xfrm>
            <a:off x="6622742" y="5524499"/>
            <a:ext cx="5157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Źródło: </a:t>
            </a:r>
            <a:r>
              <a:rPr lang="pl-PL" sz="900" dirty="0">
                <a:hlinkClick r:id="rId4"/>
              </a:rPr>
              <a:t>https://infobusko.pl/kalendarium-21-lutego-2010-roku-zmarl-jacek-karpinski-pionier-wspolczesnej-informatyki-tworca-pierwszego-mikrokomputera-polski-steve-jobs-i-bill-gates-w-jednym-ciele/</a:t>
            </a:r>
            <a:r>
              <a:rPr lang="pl-PL" sz="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152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4DC91AA-F984-28D5-DBD3-C4130F04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2660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Cytaty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4F2AB51F-066E-57DA-7857-5C0A7ABBD0FF}"/>
              </a:ext>
            </a:extLst>
          </p:cNvPr>
          <p:cNvSpPr txBox="1"/>
          <p:nvPr/>
        </p:nvSpPr>
        <p:spPr>
          <a:xfrm>
            <a:off x="581192" y="2388093"/>
            <a:ext cx="1068871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i="1" dirty="0"/>
              <a:t>Co ja robię, jak mam kłopoty? Nic nie </a:t>
            </a:r>
            <a:r>
              <a:rPr lang="pl-PL" sz="1900" i="1" dirty="0" smtClean="0"/>
              <a:t>robię. </a:t>
            </a:r>
            <a:r>
              <a:rPr lang="pl-PL" sz="1900" i="1" dirty="0" smtClean="0"/>
              <a:t>[…] Moja </a:t>
            </a:r>
            <a:r>
              <a:rPr lang="pl-PL" sz="1900" i="1" dirty="0"/>
              <a:t>dewiza jest bardzo prosta: martwię się, jeśli mogę coś </a:t>
            </a:r>
            <a:endParaRPr lang="pl-PL" sz="1900" i="1" dirty="0" smtClean="0"/>
          </a:p>
          <a:p>
            <a:pPr algn="ctr"/>
            <a:r>
              <a:rPr lang="pl-PL" sz="1900" i="1" dirty="0" smtClean="0"/>
              <a:t>w </a:t>
            </a:r>
            <a:r>
              <a:rPr lang="pl-PL" sz="1900" i="1" dirty="0"/>
              <a:t>mojej sytuacji zmienić. </a:t>
            </a:r>
            <a:r>
              <a:rPr lang="pl-PL" sz="1900" i="1" dirty="0" smtClean="0"/>
              <a:t> Jeśli </a:t>
            </a:r>
            <a:r>
              <a:rPr lang="pl-PL" sz="1900" i="1" dirty="0"/>
              <a:t>nic nie mogę zrobić, </a:t>
            </a:r>
            <a:r>
              <a:rPr lang="pl-PL" sz="1900" i="1" dirty="0" smtClean="0"/>
              <a:t> przestaję </a:t>
            </a:r>
            <a:r>
              <a:rPr lang="pl-PL" sz="1900" i="1" dirty="0"/>
              <a:t>się martwić. </a:t>
            </a:r>
            <a:r>
              <a:rPr lang="pl-PL" sz="1900" i="1" dirty="0" smtClean="0"/>
              <a:t> Jeśli </a:t>
            </a:r>
            <a:r>
              <a:rPr lang="pl-PL" sz="1900" i="1" dirty="0"/>
              <a:t>nic nie mogę poradzić na świństwo, po co miałbym jeszcze sam się zadręczać? </a:t>
            </a:r>
            <a:r>
              <a:rPr lang="pl-PL" dirty="0"/>
              <a:t>~ Jacek Karpiński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="" xmlns:a16="http://schemas.microsoft.com/office/drawing/2014/main" id="{DE3EB31E-44DB-8CFD-C071-AFBEDD1E8FC2}"/>
              </a:ext>
            </a:extLst>
          </p:cNvPr>
          <p:cNvSpPr txBox="1"/>
          <p:nvPr/>
        </p:nvSpPr>
        <p:spPr>
          <a:xfrm>
            <a:off x="914400" y="4421079"/>
            <a:ext cx="1004064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i="1" dirty="0"/>
              <a:t>Nie wiem, </a:t>
            </a:r>
            <a:r>
              <a:rPr lang="pl-PL" sz="1900" i="1" dirty="0" smtClean="0"/>
              <a:t> czy </a:t>
            </a:r>
            <a:r>
              <a:rPr lang="pl-PL" sz="1900" i="1" dirty="0"/>
              <a:t>można to nazwać patriotyzmem, </a:t>
            </a:r>
            <a:r>
              <a:rPr lang="pl-PL" sz="1900" i="1" dirty="0" smtClean="0"/>
              <a:t> ale </a:t>
            </a:r>
            <a:r>
              <a:rPr lang="pl-PL" sz="1900" i="1" dirty="0"/>
              <a:t>ja po prostu chciałem pracować dla Polski. Zawsze wierzyłem</a:t>
            </a:r>
            <a:r>
              <a:rPr lang="pl-PL" sz="1900" i="1"/>
              <a:t>, </a:t>
            </a:r>
            <a:r>
              <a:rPr lang="pl-PL" sz="1900" i="1" smtClean="0"/>
              <a:t> że </a:t>
            </a:r>
            <a:r>
              <a:rPr lang="pl-PL" sz="1900" i="1" dirty="0"/>
              <a:t>ruscy kiedyś sobie pójdą</a:t>
            </a:r>
            <a:r>
              <a:rPr lang="pl-PL" sz="1900" i="1" dirty="0" smtClean="0"/>
              <a:t>.  </a:t>
            </a:r>
            <a:r>
              <a:rPr lang="pl-PL" sz="1900" i="1" dirty="0"/>
              <a:t>A technologia zostanie. </a:t>
            </a:r>
            <a:r>
              <a:rPr lang="pl-PL" dirty="0"/>
              <a:t>~ Jacek Karpiński</a:t>
            </a:r>
          </a:p>
        </p:txBody>
      </p:sp>
    </p:spTree>
    <p:extLst>
      <p:ext uri="{BB962C8B-B14F-4D97-AF65-F5344CB8AC3E}">
        <p14:creationId xmlns:p14="http://schemas.microsoft.com/office/powerpoint/2010/main" val="95817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6DEFF52B-B548-123A-6871-92616CF1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0415"/>
          </a:xfrm>
        </p:spPr>
        <p:txBody>
          <a:bodyPr>
            <a:normAutofit/>
          </a:bodyPr>
          <a:lstStyle/>
          <a:p>
            <a:pPr algn="ctr"/>
            <a:r>
              <a:rPr lang="pl-PL" sz="3600" dirty="0"/>
              <a:t>Źródła: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3B79A481-BFF6-AD9E-1F2A-64ECD256BE8E}"/>
              </a:ext>
            </a:extLst>
          </p:cNvPr>
          <p:cNvSpPr txBox="1"/>
          <p:nvPr/>
        </p:nvSpPr>
        <p:spPr>
          <a:xfrm>
            <a:off x="727969" y="2361460"/>
            <a:ext cx="10377996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pl-PL" sz="1900" dirty="0">
                <a:hlinkClick r:id="rId3"/>
              </a:rPr>
              <a:t>https://pl.wikipedia.org/wiki/Jacek_Karpi%C5%84ski</a:t>
            </a:r>
            <a:r>
              <a:rPr lang="pl-PL" sz="1900" dirty="0"/>
              <a:t> </a:t>
            </a:r>
          </a:p>
          <a:p>
            <a:pPr marL="285750" indent="-285750">
              <a:buBlip>
                <a:blip r:embed="rId2"/>
              </a:buBlip>
            </a:pPr>
            <a:r>
              <a:rPr lang="pl-PL" sz="1900" dirty="0">
                <a:hlinkClick r:id="rId4"/>
              </a:rPr>
              <a:t>https://www.filmweb.pl/person/Jacek+Karpi%C5%84ski-1924907/biography</a:t>
            </a:r>
            <a:r>
              <a:rPr lang="pl-PL" sz="1900" dirty="0"/>
              <a:t> </a:t>
            </a:r>
          </a:p>
          <a:p>
            <a:pPr marL="285750" indent="-285750">
              <a:buBlip>
                <a:blip r:embed="rId2"/>
              </a:buBlip>
            </a:pPr>
            <a:r>
              <a:rPr lang="pl-PL" sz="1900" dirty="0">
                <a:hlinkClick r:id="rId5"/>
              </a:rPr>
              <a:t>https://wynalazki.andrej.edu.pl/wynalazcy/50-k/888-karpinski</a:t>
            </a:r>
            <a:r>
              <a:rPr lang="pl-PL" sz="1900" dirty="0"/>
              <a:t> </a:t>
            </a:r>
          </a:p>
          <a:p>
            <a:pPr marL="285750" indent="-285750">
              <a:buBlip>
                <a:blip r:embed="rId2"/>
              </a:buBlip>
            </a:pPr>
            <a:r>
              <a:rPr lang="pl-PL" sz="1900" dirty="0">
                <a:hlinkClick r:id="rId6"/>
              </a:rPr>
              <a:t>https://wiadomosci.dziennik.pl/historia/ludzie/artykuly/546989,jacek-karpinski-komputer-geniusz-prl-akat-perceptron-komputery-wynalazki.html</a:t>
            </a:r>
            <a:r>
              <a:rPr lang="pl-PL" sz="1900" dirty="0"/>
              <a:t> </a:t>
            </a:r>
          </a:p>
          <a:p>
            <a:pPr marL="285750" indent="-285750">
              <a:buBlip>
                <a:blip r:embed="rId2"/>
              </a:buBlip>
            </a:pPr>
            <a:r>
              <a:rPr lang="pl-PL" sz="1900" dirty="0">
                <a:hlinkClick r:id="rId7"/>
              </a:rPr>
              <a:t>https://docplayer.pl/114916888-Jacek-rafal-karpinski.html</a:t>
            </a:r>
            <a:r>
              <a:rPr lang="pl-PL" sz="1900" dirty="0"/>
              <a:t> </a:t>
            </a:r>
          </a:p>
          <a:p>
            <a:pPr marL="285750" indent="-285750">
              <a:buBlip>
                <a:blip r:embed="rId2"/>
              </a:buBlip>
            </a:pPr>
            <a:r>
              <a:rPr lang="pl-PL" sz="1900" dirty="0">
                <a:hlinkClick r:id="rId8"/>
              </a:rPr>
              <a:t>https://biografia24.pl/jacek-karpinski/</a:t>
            </a:r>
            <a:r>
              <a:rPr lang="pl-PL" sz="19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436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armowe zdjęcia Source">
            <a:extLst>
              <a:ext uri="{FF2B5EF4-FFF2-40B4-BE49-F238E27FC236}">
                <a16:creationId xmlns="" xmlns:a16="http://schemas.microsoft.com/office/drawing/2014/main" id="{4D31898A-6212-9F2E-A4B0-A62BE6F6F3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93" b="3538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  <a:extLst/>
        </p:spPr>
      </p:pic>
      <p:sp>
        <p:nvSpPr>
          <p:cNvPr id="2" name="Prostokąt 1">
            <a:extLst>
              <a:ext uri="{FF2B5EF4-FFF2-40B4-BE49-F238E27FC236}">
                <a16:creationId xmlns="" xmlns:a16="http://schemas.microsoft.com/office/drawing/2014/main" id="{6FFED052-B475-1C7C-4A52-C03E99F54986}"/>
              </a:ext>
            </a:extLst>
          </p:cNvPr>
          <p:cNvSpPr/>
          <p:nvPr/>
        </p:nvSpPr>
        <p:spPr>
          <a:xfrm>
            <a:off x="310719" y="2716567"/>
            <a:ext cx="11839575" cy="1550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pole tekstowe 2">
            <a:extLst>
              <a:ext uri="{FF2B5EF4-FFF2-40B4-BE49-F238E27FC236}">
                <a16:creationId xmlns="" xmlns:a16="http://schemas.microsoft.com/office/drawing/2014/main" id="{A8DB6705-96A7-BEE6-55BF-1980A8E4CF11}"/>
              </a:ext>
            </a:extLst>
          </p:cNvPr>
          <p:cNvSpPr txBox="1"/>
          <p:nvPr/>
        </p:nvSpPr>
        <p:spPr>
          <a:xfrm>
            <a:off x="310719" y="3105833"/>
            <a:ext cx="11185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</a:rPr>
              <a:t>DZIĘKUJEMY ZA UWAGĘ !!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="" xmlns:a16="http://schemas.microsoft.com/office/drawing/2014/main" id="{C4679FBC-139C-2CEC-C85E-89DEEBDF4610}"/>
              </a:ext>
            </a:extLst>
          </p:cNvPr>
          <p:cNvSpPr txBox="1"/>
          <p:nvPr/>
        </p:nvSpPr>
        <p:spPr>
          <a:xfrm>
            <a:off x="1651246" y="3882432"/>
            <a:ext cx="812306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</a:rPr>
              <a:t>Wykonała: Klasa 1Ta</a:t>
            </a:r>
          </a:p>
        </p:txBody>
      </p:sp>
    </p:spTree>
    <p:extLst>
      <p:ext uri="{BB962C8B-B14F-4D97-AF65-F5344CB8AC3E}">
        <p14:creationId xmlns:p14="http://schemas.microsoft.com/office/powerpoint/2010/main" val="417791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ywidend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61209199_TF56390039_Win32" id="{AFEE108C-32AC-41FC-87AA-3377407DA0BE}" vid="{680F66E1-9E90-4EAF-9A5D-C373725FC205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0C89D7BD969C4BB01CCFE6A9A228E3" ma:contentTypeVersion="5" ma:contentTypeDescription="Utwórz nowy dokument." ma:contentTypeScope="" ma:versionID="d55631c0124bbdb30b11a457f5329837">
  <xsd:schema xmlns:xsd="http://www.w3.org/2001/XMLSchema" xmlns:xs="http://www.w3.org/2001/XMLSchema" xmlns:p="http://schemas.microsoft.com/office/2006/metadata/properties" xmlns:ns2="aa5e7fdd-e3fe-4bf7-af23-c42fc2bef2b8" xmlns:ns3="398d8501-6372-4924-8ade-7467088500a3" targetNamespace="http://schemas.microsoft.com/office/2006/metadata/properties" ma:root="true" ma:fieldsID="fe242ffa92cd807404e0d97504de4fb7" ns2:_="" ns3:_="">
    <xsd:import namespace="aa5e7fdd-e3fe-4bf7-af23-c42fc2bef2b8"/>
    <xsd:import namespace="398d8501-6372-4924-8ade-7467088500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5e7fdd-e3fe-4bf7-af23-c42fc2bef2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8d8501-6372-4924-8ade-7467088500a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F2BCA3-0A4D-4827-A797-0B3736E245AA}"/>
</file>

<file path=customXml/itemProps2.xml><?xml version="1.0" encoding="utf-8"?>
<ds:datastoreItem xmlns:ds="http://schemas.openxmlformats.org/officeDocument/2006/customXml" ds:itemID="{DA8B8C02-FE6D-49A8-82E4-A8027723F727}"/>
</file>

<file path=docProps/app.xml><?xml version="1.0" encoding="utf-8"?>
<Properties xmlns="http://schemas.openxmlformats.org/officeDocument/2006/extended-properties" xmlns:vt="http://schemas.openxmlformats.org/officeDocument/2006/docPropsVTypes">
  <Template>Projekt technologiczny</Template>
  <TotalTime>168</TotalTime>
  <Words>470</Words>
  <Application>Microsoft Office PowerPoint</Application>
  <PresentationFormat>Niestandardowy</PresentationFormat>
  <Paragraphs>39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Dywidenda</vt:lpstr>
      <vt:lpstr>Prezentacja programu PowerPoint</vt:lpstr>
      <vt:lpstr>Krótko i na temat </vt:lpstr>
      <vt:lpstr>Krótko i na temat</vt:lpstr>
      <vt:lpstr>Wynalazki i ich historie</vt:lpstr>
      <vt:lpstr>Wynalazki i ich historie</vt:lpstr>
      <vt:lpstr>Odznaczenia</vt:lpstr>
      <vt:lpstr>Cytaty</vt:lpstr>
      <vt:lpstr>Źródła: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Karolina Abramowicz</dc:creator>
  <cp:lastModifiedBy>WIOLETKA</cp:lastModifiedBy>
  <cp:revision>25</cp:revision>
  <dcterms:created xsi:type="dcterms:W3CDTF">2023-01-17T15:58:57Z</dcterms:created>
  <dcterms:modified xsi:type="dcterms:W3CDTF">2023-02-27T20:25:18Z</dcterms:modified>
</cp:coreProperties>
</file>